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6" r:id="rId2"/>
    <p:sldId id="265" r:id="rId3"/>
    <p:sldId id="267" r:id="rId4"/>
    <p:sldId id="268" r:id="rId5"/>
    <p:sldId id="269" r:id="rId6"/>
    <p:sldId id="270" r:id="rId7"/>
    <p:sldId id="271" r:id="rId8"/>
    <p:sldId id="272" r:id="rId9"/>
    <p:sldId id="273" r:id="rId10"/>
    <p:sldId id="274" r:id="rId11"/>
    <p:sldId id="276" r:id="rId12"/>
    <p:sldId id="275" r:id="rId13"/>
    <p:sldId id="263" r:id="rId14"/>
  </p:sldIdLst>
  <p:sldSz cx="14401800" cy="2808288"/>
  <p:notesSz cx="6858000" cy="9144000"/>
  <p:defaultTextStyle>
    <a:defPPr>
      <a:defRPr lang="zh-CN"/>
    </a:defPPr>
    <a:lvl1pPr marL="0" algn="l" defTabSz="1101090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1pPr>
    <a:lvl2pPr marL="550545" algn="l" defTabSz="1101090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2pPr>
    <a:lvl3pPr marL="1101090" algn="l" defTabSz="1101090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3pPr>
    <a:lvl4pPr marL="1652270" algn="l" defTabSz="1101090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4pPr>
    <a:lvl5pPr marL="2202815" algn="l" defTabSz="1101090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5pPr>
    <a:lvl6pPr marL="2753360" algn="l" defTabSz="1101090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303905" algn="l" defTabSz="1101090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855085" algn="l" defTabSz="1101090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405630" algn="l" defTabSz="1101090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884">
          <p15:clr>
            <a:srgbClr val="A4A3A4"/>
          </p15:clr>
        </p15:guide>
        <p15:guide id="2" pos="453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7E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3"/>
    <p:restoredTop sz="93682"/>
  </p:normalViewPr>
  <p:slideViewPr>
    <p:cSldViewPr>
      <p:cViewPr varScale="1">
        <p:scale>
          <a:sx n="51" d="100"/>
          <a:sy n="51" d="100"/>
        </p:scale>
        <p:origin x="-90" y="-702"/>
      </p:cViewPr>
      <p:guideLst>
        <p:guide orient="horz" pos="884"/>
        <p:guide pos="4536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122" d="100"/>
          <a:sy n="122" d="100"/>
        </p:scale>
        <p:origin x="5072" y="2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D7743A-494C-49A3-8137-EB1C1D056237}" type="datetimeFigureOut">
              <a:rPr lang="zh-CN" altLang="en-US" smtClean="0"/>
              <a:t>2017/7/25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AB4817-BC1B-47FC-8B9F-6783FAF2F4B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631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1.png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jpeg>
</file>

<file path=ppt/media/image20.tiff>
</file>

<file path=ppt/media/image21.tiff>
</file>

<file path=ppt/media/image22.tiff>
</file>

<file path=ppt/media/image23.png>
</file>

<file path=ppt/media/image3.jpeg>
</file>

<file path=ppt/media/image4.jpeg>
</file>

<file path=ppt/media/image5.png>
</file>

<file path=ppt/media/image6.jpg>
</file>

<file path=ppt/media/image7.jpe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066ADE-6499-4EA8-B437-7404A64A217B}" type="datetimeFigureOut">
              <a:rPr lang="zh-CN" altLang="en-US" smtClean="0"/>
              <a:t>2017/7/25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-5362575" y="685800"/>
            <a:ext cx="175831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E58F16-2434-439F-B72A-C656EB2EC9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1987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-5362575" y="685800"/>
            <a:ext cx="1758315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8BA3E8-04D0-482A-842B-D2E551459FA3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63027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-5362575" y="685800"/>
            <a:ext cx="1758315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8BA3E8-04D0-482A-842B-D2E551459FA3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46924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-5362575" y="685800"/>
            <a:ext cx="1758315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8BA3E8-04D0-482A-842B-D2E551459FA3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17386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-5362575" y="685800"/>
            <a:ext cx="1758315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8BA3E8-04D0-482A-842B-D2E551459FA3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24415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-5362575" y="685800"/>
            <a:ext cx="1758315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8BA3E8-04D0-482A-842B-D2E551459FA3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2262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-5362575" y="685800"/>
            <a:ext cx="1758315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8BA3E8-04D0-482A-842B-D2E551459FA3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52167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-5362575" y="685800"/>
            <a:ext cx="1758315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8BA3E8-04D0-482A-842B-D2E551459FA3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9836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-5362575" y="685800"/>
            <a:ext cx="1758315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8BA3E8-04D0-482A-842B-D2E551459FA3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79498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-5362575" y="685800"/>
            <a:ext cx="1758315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8BA3E8-04D0-482A-842B-D2E551459FA3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03500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-5362575" y="685800"/>
            <a:ext cx="1758315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8BA3E8-04D0-482A-842B-D2E551459FA3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93888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-5362575" y="685800"/>
            <a:ext cx="1758315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8BA3E8-04D0-482A-842B-D2E551459FA3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38038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08"/>
            <a:ext cx="14401800" cy="280387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080135" y="872389"/>
            <a:ext cx="12241530" cy="601962"/>
          </a:xfrm>
        </p:spPr>
        <p:txBody>
          <a:bodyPr>
            <a:noAutofit/>
          </a:bodyPr>
          <a:lstStyle>
            <a:lvl1pPr algn="ctr">
              <a:defRPr sz="4200">
                <a:latin typeface="方正兰亭粗黑简体" panose="02000000000000000000" pitchFamily="2" charset="-122"/>
                <a:ea typeface="方正兰亭粗黑简体" panose="02000000000000000000" pitchFamily="2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160270" y="1591364"/>
            <a:ext cx="10081260" cy="561353"/>
          </a:xfrm>
        </p:spPr>
        <p:txBody>
          <a:bodyPr>
            <a:noAutofit/>
          </a:bodyPr>
          <a:lstStyle>
            <a:lvl1pPr marL="0" indent="0" algn="ctr">
              <a:buNone/>
              <a:defRPr sz="2800">
                <a:solidFill>
                  <a:schemeClr val="tx1">
                    <a:tint val="75000"/>
                  </a:schemeClr>
                </a:solidFill>
                <a:latin typeface="方正正粗黑简体" pitchFamily="2" charset="-122"/>
                <a:ea typeface="方正正粗黑简体" pitchFamily="2" charset="-122"/>
              </a:defRPr>
            </a:lvl1pPr>
            <a:lvl2pPr marL="550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101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522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2028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53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3039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550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4056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 smtClean="0"/>
              <a:t>单击此处编辑母版副标题样式</a:t>
            </a:r>
            <a:endParaRPr lang="zh-CN" altLang="en-US" dirty="0"/>
          </a:p>
        </p:txBody>
      </p:sp>
      <p:pic>
        <p:nvPicPr>
          <p:cNvPr id="4" name="图片 3" descr="联合logo-0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925300" y="114300"/>
            <a:ext cx="2226310" cy="48196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720091" y="2602868"/>
            <a:ext cx="3360419" cy="149516"/>
          </a:xfrm>
          <a:prstGeom prst="rect">
            <a:avLst/>
          </a:prstGeom>
        </p:spPr>
        <p:txBody>
          <a:bodyPr lIns="110140" tIns="55070" rIns="110140" bIns="55070"/>
          <a:lstStyle/>
          <a:p>
            <a:fld id="{911B374F-A602-4D8C-BE64-22DCF92BE5CB}" type="datetimeFigureOut">
              <a:rPr lang="zh-CN" altLang="en-US" smtClean="0"/>
              <a:t>2017/7/25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920616" y="2602868"/>
            <a:ext cx="4560571" cy="149516"/>
          </a:xfrm>
          <a:prstGeom prst="rect">
            <a:avLst/>
          </a:prstGeom>
        </p:spPr>
        <p:txBody>
          <a:bodyPr lIns="110140" tIns="55070" rIns="110140" bIns="55070"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321292" y="2602868"/>
            <a:ext cx="3360419" cy="149516"/>
          </a:xfrm>
          <a:prstGeom prst="rect">
            <a:avLst/>
          </a:prstGeom>
        </p:spPr>
        <p:txBody>
          <a:bodyPr lIns="110140" tIns="55070" rIns="110140" bIns="55070"/>
          <a:lstStyle/>
          <a:p>
            <a:fld id="{8180E6E8-D331-40CB-B6DA-209B1A6B93A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441305" y="84508"/>
            <a:ext cx="3240405" cy="1796784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720091" y="84508"/>
            <a:ext cx="9481184" cy="1796784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720091" y="2602868"/>
            <a:ext cx="3360419" cy="149516"/>
          </a:xfrm>
          <a:prstGeom prst="rect">
            <a:avLst/>
          </a:prstGeom>
        </p:spPr>
        <p:txBody>
          <a:bodyPr lIns="110140" tIns="55070" rIns="110140" bIns="55070"/>
          <a:lstStyle/>
          <a:p>
            <a:fld id="{911B374F-A602-4D8C-BE64-22DCF92BE5CB}" type="datetimeFigureOut">
              <a:rPr lang="zh-CN" altLang="en-US" smtClean="0"/>
              <a:t>2017/7/25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920616" y="2602868"/>
            <a:ext cx="4560571" cy="149516"/>
          </a:xfrm>
          <a:prstGeom prst="rect">
            <a:avLst/>
          </a:prstGeom>
        </p:spPr>
        <p:txBody>
          <a:bodyPr lIns="110140" tIns="55070" rIns="110140" bIns="55070"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321292" y="2602868"/>
            <a:ext cx="3360419" cy="149516"/>
          </a:xfrm>
          <a:prstGeom prst="rect">
            <a:avLst/>
          </a:prstGeom>
        </p:spPr>
        <p:txBody>
          <a:bodyPr lIns="110140" tIns="55070" rIns="110140" bIns="55070"/>
          <a:lstStyle/>
          <a:p>
            <a:fld id="{8180E6E8-D331-40CB-B6DA-209B1A6B93A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/>
          </p:nvPr>
        </p:nvSpPr>
        <p:spPr>
          <a:xfrm>
            <a:off x="720725" y="755650"/>
            <a:ext cx="13033375" cy="165735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7"/>
          <p:cNvSpPr>
            <a:spLocks noGrp="1"/>
          </p:cNvSpPr>
          <p:nvPr>
            <p:ph type="body" sz="quarter" idx="10"/>
          </p:nvPr>
        </p:nvSpPr>
        <p:spPr>
          <a:xfrm>
            <a:off x="863600" y="539750"/>
            <a:ext cx="11882438" cy="576263"/>
          </a:xfrm>
        </p:spPr>
        <p:txBody>
          <a:bodyPr/>
          <a:lstStyle>
            <a:lvl2pPr marL="550545" indent="0">
              <a:buNone/>
              <a:defRPr/>
            </a:lvl2pPr>
          </a:lstStyle>
          <a:p>
            <a:pPr lvl="0"/>
            <a:r>
              <a:rPr lang="zh-CN" altLang="en-US" dirty="0" smtClean="0"/>
              <a:t>单击此处编辑母版文本样式</a:t>
            </a:r>
          </a:p>
        </p:txBody>
      </p:sp>
      <p:sp>
        <p:nvSpPr>
          <p:cNvPr id="10" name="内容占位符 9"/>
          <p:cNvSpPr>
            <a:spLocks noGrp="1"/>
          </p:cNvSpPr>
          <p:nvPr>
            <p:ph sz="quarter" idx="11" hasCustomPrompt="1"/>
          </p:nvPr>
        </p:nvSpPr>
        <p:spPr>
          <a:xfrm>
            <a:off x="863600" y="1188120"/>
            <a:ext cx="11882438" cy="1547813"/>
          </a:xfrm>
        </p:spPr>
        <p:txBody>
          <a:bodyPr/>
          <a:lstStyle>
            <a:lvl2pPr marL="550545" indent="0">
              <a:buNone/>
              <a:defRPr/>
            </a:lvl2pPr>
          </a:lstStyle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0090" y="112462"/>
            <a:ext cx="12961620" cy="468049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0091" y="628616"/>
            <a:ext cx="6363297" cy="261977"/>
          </a:xfrm>
        </p:spPr>
        <p:txBody>
          <a:bodyPr anchor="b"/>
          <a:lstStyle>
            <a:lvl1pPr marL="0" indent="0">
              <a:buNone/>
              <a:defRPr sz="3000" b="1"/>
            </a:lvl1pPr>
            <a:lvl2pPr marL="550545" indent="0">
              <a:buNone/>
              <a:defRPr sz="2400" b="1"/>
            </a:lvl2pPr>
            <a:lvl3pPr marL="1101090" indent="0">
              <a:buNone/>
              <a:defRPr sz="2100" b="1"/>
            </a:lvl3pPr>
            <a:lvl4pPr marL="1652270" indent="0">
              <a:buNone/>
              <a:defRPr sz="1900" b="1"/>
            </a:lvl4pPr>
            <a:lvl5pPr marL="2202815" indent="0">
              <a:buNone/>
              <a:defRPr sz="1900" b="1"/>
            </a:lvl5pPr>
            <a:lvl6pPr marL="2753360" indent="0">
              <a:buNone/>
              <a:defRPr sz="1900" b="1"/>
            </a:lvl6pPr>
            <a:lvl7pPr marL="3303905" indent="0">
              <a:buNone/>
              <a:defRPr sz="1900" b="1"/>
            </a:lvl7pPr>
            <a:lvl8pPr marL="3855085" indent="0">
              <a:buNone/>
              <a:defRPr sz="1900" b="1"/>
            </a:lvl8pPr>
            <a:lvl9pPr marL="4405630" indent="0">
              <a:buNone/>
              <a:defRPr sz="19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720091" y="890592"/>
            <a:ext cx="6363297" cy="1618016"/>
          </a:xfrm>
        </p:spPr>
        <p:txBody>
          <a:bodyPr/>
          <a:lstStyle>
            <a:lvl1pPr>
              <a:defRPr sz="3000"/>
            </a:lvl1pPr>
            <a:lvl2pPr>
              <a:defRPr sz="24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7315916" y="628616"/>
            <a:ext cx="6365796" cy="261977"/>
          </a:xfrm>
        </p:spPr>
        <p:txBody>
          <a:bodyPr anchor="b"/>
          <a:lstStyle>
            <a:lvl1pPr marL="0" indent="0">
              <a:buNone/>
              <a:defRPr sz="3000" b="1"/>
            </a:lvl1pPr>
            <a:lvl2pPr marL="550545" indent="0">
              <a:buNone/>
              <a:defRPr sz="2400" b="1"/>
            </a:lvl2pPr>
            <a:lvl3pPr marL="1101090" indent="0">
              <a:buNone/>
              <a:defRPr sz="2100" b="1"/>
            </a:lvl3pPr>
            <a:lvl4pPr marL="1652270" indent="0">
              <a:buNone/>
              <a:defRPr sz="1900" b="1"/>
            </a:lvl4pPr>
            <a:lvl5pPr marL="2202815" indent="0">
              <a:buNone/>
              <a:defRPr sz="1900" b="1"/>
            </a:lvl5pPr>
            <a:lvl6pPr marL="2753360" indent="0">
              <a:buNone/>
              <a:defRPr sz="1900" b="1"/>
            </a:lvl6pPr>
            <a:lvl7pPr marL="3303905" indent="0">
              <a:buNone/>
              <a:defRPr sz="1900" b="1"/>
            </a:lvl7pPr>
            <a:lvl8pPr marL="3855085" indent="0">
              <a:buNone/>
              <a:defRPr sz="1900" b="1"/>
            </a:lvl8pPr>
            <a:lvl9pPr marL="4405630" indent="0">
              <a:buNone/>
              <a:defRPr sz="19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7315916" y="890592"/>
            <a:ext cx="6365796" cy="1618016"/>
          </a:xfrm>
        </p:spPr>
        <p:txBody>
          <a:bodyPr/>
          <a:lstStyle>
            <a:lvl1pPr>
              <a:defRPr sz="3000"/>
            </a:lvl1pPr>
            <a:lvl2pPr>
              <a:defRPr sz="24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720091" y="2602868"/>
            <a:ext cx="3360419" cy="149516"/>
          </a:xfrm>
          <a:prstGeom prst="rect">
            <a:avLst/>
          </a:prstGeom>
        </p:spPr>
        <p:txBody>
          <a:bodyPr lIns="110140" tIns="55070" rIns="110140" bIns="55070"/>
          <a:lstStyle/>
          <a:p>
            <a:fld id="{911B374F-A602-4D8C-BE64-22DCF92BE5CB}" type="datetimeFigureOut">
              <a:rPr lang="zh-CN" altLang="en-US" smtClean="0"/>
              <a:t>2017/7/25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920616" y="2602868"/>
            <a:ext cx="4560571" cy="149516"/>
          </a:xfrm>
          <a:prstGeom prst="rect">
            <a:avLst/>
          </a:prstGeom>
        </p:spPr>
        <p:txBody>
          <a:bodyPr lIns="110140" tIns="55070" rIns="110140" bIns="55070"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10321292" y="2602868"/>
            <a:ext cx="3360419" cy="149516"/>
          </a:xfrm>
          <a:prstGeom prst="rect">
            <a:avLst/>
          </a:prstGeom>
        </p:spPr>
        <p:txBody>
          <a:bodyPr lIns="110140" tIns="55070" rIns="110140" bIns="55070"/>
          <a:lstStyle/>
          <a:p>
            <a:fld id="{8180E6E8-D331-40CB-B6DA-209B1A6B93A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720091" y="2602868"/>
            <a:ext cx="3360419" cy="149516"/>
          </a:xfrm>
          <a:prstGeom prst="rect">
            <a:avLst/>
          </a:prstGeom>
        </p:spPr>
        <p:txBody>
          <a:bodyPr lIns="110140" tIns="55070" rIns="110140" bIns="55070"/>
          <a:lstStyle/>
          <a:p>
            <a:fld id="{911B374F-A602-4D8C-BE64-22DCF92BE5CB}" type="datetimeFigureOut">
              <a:rPr lang="zh-CN" altLang="en-US" smtClean="0"/>
              <a:t>2017/7/25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920616" y="2602868"/>
            <a:ext cx="4560571" cy="149516"/>
          </a:xfrm>
          <a:prstGeom prst="rect">
            <a:avLst/>
          </a:prstGeom>
        </p:spPr>
        <p:txBody>
          <a:bodyPr lIns="110140" tIns="55070" rIns="110140" bIns="55070"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10321292" y="2602868"/>
            <a:ext cx="3360419" cy="149516"/>
          </a:xfrm>
          <a:prstGeom prst="rect">
            <a:avLst/>
          </a:prstGeom>
        </p:spPr>
        <p:txBody>
          <a:bodyPr lIns="110140" tIns="55070" rIns="110140" bIns="55070"/>
          <a:lstStyle/>
          <a:p>
            <a:fld id="{8180E6E8-D331-40CB-B6DA-209B1A6B93A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720091" y="2602868"/>
            <a:ext cx="3360419" cy="149516"/>
          </a:xfrm>
          <a:prstGeom prst="rect">
            <a:avLst/>
          </a:prstGeom>
        </p:spPr>
        <p:txBody>
          <a:bodyPr lIns="110140" tIns="55070" rIns="110140" bIns="55070"/>
          <a:lstStyle/>
          <a:p>
            <a:fld id="{911B374F-A602-4D8C-BE64-22DCF92BE5CB}" type="datetimeFigureOut">
              <a:rPr lang="zh-CN" altLang="en-US" smtClean="0"/>
              <a:t>2017/7/25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920616" y="2602868"/>
            <a:ext cx="4560571" cy="149516"/>
          </a:xfrm>
          <a:prstGeom prst="rect">
            <a:avLst/>
          </a:prstGeom>
        </p:spPr>
        <p:txBody>
          <a:bodyPr lIns="110140" tIns="55070" rIns="110140" bIns="55070"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10321292" y="2602868"/>
            <a:ext cx="3360419" cy="149516"/>
          </a:xfrm>
          <a:prstGeom prst="rect">
            <a:avLst/>
          </a:prstGeom>
        </p:spPr>
        <p:txBody>
          <a:bodyPr lIns="110140" tIns="55070" rIns="110140" bIns="55070"/>
          <a:lstStyle/>
          <a:p>
            <a:fld id="{8180E6E8-D331-40CB-B6DA-209B1A6B93A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0092" y="111811"/>
            <a:ext cx="4738094" cy="475849"/>
          </a:xfrm>
        </p:spPr>
        <p:txBody>
          <a:bodyPr anchor="b"/>
          <a:lstStyle>
            <a:lvl1pPr algn="l">
              <a:defRPr sz="24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630703" y="111813"/>
            <a:ext cx="8051007" cy="2396795"/>
          </a:xfrm>
        </p:spPr>
        <p:txBody>
          <a:bodyPr/>
          <a:lstStyle>
            <a:lvl1pPr>
              <a:defRPr sz="3800"/>
            </a:lvl1pPr>
            <a:lvl2pPr>
              <a:defRPr sz="3300"/>
            </a:lvl2pPr>
            <a:lvl3pPr>
              <a:defRPr sz="30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20092" y="587661"/>
            <a:ext cx="4738094" cy="1920947"/>
          </a:xfrm>
        </p:spPr>
        <p:txBody>
          <a:bodyPr/>
          <a:lstStyle>
            <a:lvl1pPr marL="0" indent="0">
              <a:buNone/>
              <a:defRPr sz="1700"/>
            </a:lvl1pPr>
            <a:lvl2pPr marL="550545" indent="0">
              <a:buNone/>
              <a:defRPr sz="1400"/>
            </a:lvl2pPr>
            <a:lvl3pPr marL="1101090" indent="0">
              <a:buNone/>
              <a:defRPr sz="1200"/>
            </a:lvl3pPr>
            <a:lvl4pPr marL="1652270" indent="0">
              <a:buNone/>
              <a:defRPr sz="1000"/>
            </a:lvl4pPr>
            <a:lvl5pPr marL="2202815" indent="0">
              <a:buNone/>
              <a:defRPr sz="1000"/>
            </a:lvl5pPr>
            <a:lvl6pPr marL="2753360" indent="0">
              <a:buNone/>
              <a:defRPr sz="1000"/>
            </a:lvl6pPr>
            <a:lvl7pPr marL="3303905" indent="0">
              <a:buNone/>
              <a:defRPr sz="1000"/>
            </a:lvl7pPr>
            <a:lvl8pPr marL="3855085" indent="0">
              <a:buNone/>
              <a:defRPr sz="1000"/>
            </a:lvl8pPr>
            <a:lvl9pPr marL="440563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720091" y="2602868"/>
            <a:ext cx="3360419" cy="149516"/>
          </a:xfrm>
          <a:prstGeom prst="rect">
            <a:avLst/>
          </a:prstGeom>
        </p:spPr>
        <p:txBody>
          <a:bodyPr lIns="110140" tIns="55070" rIns="110140" bIns="55070"/>
          <a:lstStyle/>
          <a:p>
            <a:fld id="{911B374F-A602-4D8C-BE64-22DCF92BE5CB}" type="datetimeFigureOut">
              <a:rPr lang="zh-CN" altLang="en-US" smtClean="0"/>
              <a:t>2017/7/25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920616" y="2602868"/>
            <a:ext cx="4560571" cy="149516"/>
          </a:xfrm>
          <a:prstGeom prst="rect">
            <a:avLst/>
          </a:prstGeom>
        </p:spPr>
        <p:txBody>
          <a:bodyPr lIns="110140" tIns="55070" rIns="110140" bIns="55070"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10321292" y="2602868"/>
            <a:ext cx="3360419" cy="149516"/>
          </a:xfrm>
          <a:prstGeom prst="rect">
            <a:avLst/>
          </a:prstGeom>
        </p:spPr>
        <p:txBody>
          <a:bodyPr lIns="110140" tIns="55070" rIns="110140" bIns="55070"/>
          <a:lstStyle/>
          <a:p>
            <a:fld id="{8180E6E8-D331-40CB-B6DA-209B1A6B93A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22853" y="1965801"/>
            <a:ext cx="8641080" cy="232075"/>
          </a:xfrm>
        </p:spPr>
        <p:txBody>
          <a:bodyPr anchor="b"/>
          <a:lstStyle>
            <a:lvl1pPr algn="l">
              <a:defRPr sz="24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822853" y="250927"/>
            <a:ext cx="8641080" cy="1684973"/>
          </a:xfrm>
        </p:spPr>
        <p:txBody>
          <a:bodyPr/>
          <a:lstStyle>
            <a:lvl1pPr marL="0" indent="0">
              <a:buNone/>
              <a:defRPr sz="3800"/>
            </a:lvl1pPr>
            <a:lvl2pPr marL="550545" indent="0">
              <a:buNone/>
              <a:defRPr sz="3300"/>
            </a:lvl2pPr>
            <a:lvl3pPr marL="1101090" indent="0">
              <a:buNone/>
              <a:defRPr sz="3000"/>
            </a:lvl3pPr>
            <a:lvl4pPr marL="1652270" indent="0">
              <a:buNone/>
              <a:defRPr sz="2400"/>
            </a:lvl4pPr>
            <a:lvl5pPr marL="2202815" indent="0">
              <a:buNone/>
              <a:defRPr sz="2400"/>
            </a:lvl5pPr>
            <a:lvl6pPr marL="2753360" indent="0">
              <a:buNone/>
              <a:defRPr sz="2400"/>
            </a:lvl6pPr>
            <a:lvl7pPr marL="3303905" indent="0">
              <a:buNone/>
              <a:defRPr sz="2400"/>
            </a:lvl7pPr>
            <a:lvl8pPr marL="3855085" indent="0">
              <a:buNone/>
              <a:defRPr sz="2400"/>
            </a:lvl8pPr>
            <a:lvl9pPr marL="4405630" indent="0">
              <a:buNone/>
              <a:defRPr sz="24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822853" y="2197877"/>
            <a:ext cx="8641080" cy="329583"/>
          </a:xfrm>
        </p:spPr>
        <p:txBody>
          <a:bodyPr/>
          <a:lstStyle>
            <a:lvl1pPr marL="0" indent="0">
              <a:buNone/>
              <a:defRPr sz="1700"/>
            </a:lvl1pPr>
            <a:lvl2pPr marL="550545" indent="0">
              <a:buNone/>
              <a:defRPr sz="1400"/>
            </a:lvl2pPr>
            <a:lvl3pPr marL="1101090" indent="0">
              <a:buNone/>
              <a:defRPr sz="1200"/>
            </a:lvl3pPr>
            <a:lvl4pPr marL="1652270" indent="0">
              <a:buNone/>
              <a:defRPr sz="1000"/>
            </a:lvl4pPr>
            <a:lvl5pPr marL="2202815" indent="0">
              <a:buNone/>
              <a:defRPr sz="1000"/>
            </a:lvl5pPr>
            <a:lvl6pPr marL="2753360" indent="0">
              <a:buNone/>
              <a:defRPr sz="1000"/>
            </a:lvl6pPr>
            <a:lvl7pPr marL="3303905" indent="0">
              <a:buNone/>
              <a:defRPr sz="1000"/>
            </a:lvl7pPr>
            <a:lvl8pPr marL="3855085" indent="0">
              <a:buNone/>
              <a:defRPr sz="1000"/>
            </a:lvl8pPr>
            <a:lvl9pPr marL="440563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720091" y="2602868"/>
            <a:ext cx="3360419" cy="149516"/>
          </a:xfrm>
          <a:prstGeom prst="rect">
            <a:avLst/>
          </a:prstGeom>
        </p:spPr>
        <p:txBody>
          <a:bodyPr lIns="110140" tIns="55070" rIns="110140" bIns="55070"/>
          <a:lstStyle/>
          <a:p>
            <a:fld id="{911B374F-A602-4D8C-BE64-22DCF92BE5CB}" type="datetimeFigureOut">
              <a:rPr lang="zh-CN" altLang="en-US" smtClean="0"/>
              <a:t>2017/7/25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920616" y="2602868"/>
            <a:ext cx="4560571" cy="149516"/>
          </a:xfrm>
          <a:prstGeom prst="rect">
            <a:avLst/>
          </a:prstGeom>
        </p:spPr>
        <p:txBody>
          <a:bodyPr lIns="110140" tIns="55070" rIns="110140" bIns="55070"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10321292" y="2602868"/>
            <a:ext cx="3360419" cy="149516"/>
          </a:xfrm>
          <a:prstGeom prst="rect">
            <a:avLst/>
          </a:prstGeom>
        </p:spPr>
        <p:txBody>
          <a:bodyPr lIns="110140" tIns="55070" rIns="110140" bIns="55070"/>
          <a:lstStyle/>
          <a:p>
            <a:fld id="{8180E6E8-D331-40CB-B6DA-209B1A6B93A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720090" y="112462"/>
            <a:ext cx="12961620" cy="468049"/>
          </a:xfrm>
          <a:prstGeom prst="rect">
            <a:avLst/>
          </a:prstGeom>
        </p:spPr>
        <p:txBody>
          <a:bodyPr vert="horz" lIns="110140" tIns="55070" rIns="110140" bIns="55070" rtlCol="0" anchor="ctr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0090" y="655268"/>
            <a:ext cx="12961620" cy="1853340"/>
          </a:xfrm>
          <a:prstGeom prst="rect">
            <a:avLst/>
          </a:prstGeom>
        </p:spPr>
        <p:txBody>
          <a:bodyPr vert="horz" lIns="110140" tIns="55070" rIns="110140" bIns="55070" rtlCol="0">
            <a:no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3148" y="-60367"/>
            <a:ext cx="6479963" cy="832734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9"/>
            <a:ext cx="14401800" cy="2807801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540"/>
            <a:ext cx="14401794" cy="28078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1101090" rtl="0" eaLnBrk="1" latinLnBrk="0" hangingPunct="1">
        <a:spcBef>
          <a:spcPct val="0"/>
        </a:spcBef>
        <a:buNone/>
        <a:defRPr sz="3000" kern="1200">
          <a:solidFill>
            <a:schemeClr val="bg1"/>
          </a:solidFill>
          <a:latin typeface="方正正粗黑简体" pitchFamily="2" charset="-122"/>
          <a:ea typeface="方正正粗黑简体" pitchFamily="2" charset="-122"/>
          <a:cs typeface="+mj-cs"/>
        </a:defRPr>
      </a:lvl1pPr>
    </p:titleStyle>
    <p:bodyStyle>
      <a:lvl1pPr marL="412750" indent="-412750" algn="l" defTabSz="110109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方正正准黑简体" pitchFamily="2" charset="-122"/>
          <a:ea typeface="方正正准黑简体" pitchFamily="2" charset="-122"/>
          <a:cs typeface="+mn-cs"/>
        </a:defRPr>
      </a:lvl1pPr>
      <a:lvl2pPr marL="894715" indent="-344170" algn="l" defTabSz="1101090" rtl="0" eaLnBrk="1" latinLnBrk="0" hangingPunct="1">
        <a:spcBef>
          <a:spcPct val="20000"/>
        </a:spcBef>
        <a:buFont typeface="Arial" panose="020B0604020202020204" pitchFamily="34" charset="0"/>
        <a:buChar char="–"/>
        <a:defRPr sz="2100" kern="1200">
          <a:solidFill>
            <a:schemeClr val="bg1"/>
          </a:solidFill>
          <a:latin typeface="方正正准黑简体" pitchFamily="2" charset="-122"/>
          <a:ea typeface="方正正准黑简体" pitchFamily="2" charset="-122"/>
          <a:cs typeface="+mn-cs"/>
        </a:defRPr>
      </a:lvl2pPr>
      <a:lvl3pPr marL="1376680" indent="-275590" algn="l" defTabSz="1101090" rtl="0" eaLnBrk="1" latinLnBrk="0" hangingPunct="1">
        <a:spcBef>
          <a:spcPct val="20000"/>
        </a:spcBef>
        <a:buFont typeface="Arial" panose="020B0604020202020204" pitchFamily="34" charset="0"/>
        <a:buChar char="•"/>
        <a:defRPr sz="1900" kern="1200">
          <a:solidFill>
            <a:schemeClr val="bg1"/>
          </a:solidFill>
          <a:latin typeface="方正正准黑简体" pitchFamily="2" charset="-122"/>
          <a:ea typeface="方正正准黑简体" pitchFamily="2" charset="-122"/>
          <a:cs typeface="+mn-cs"/>
        </a:defRPr>
      </a:lvl3pPr>
      <a:lvl4pPr marL="1927225" indent="-275590" algn="l" defTabSz="1101090" rtl="0" eaLnBrk="1" latinLnBrk="0" hangingPunct="1">
        <a:spcBef>
          <a:spcPct val="20000"/>
        </a:spcBef>
        <a:buFont typeface="Arial" panose="020B0604020202020204" pitchFamily="34" charset="0"/>
        <a:buChar char="–"/>
        <a:defRPr sz="1700" kern="1200">
          <a:solidFill>
            <a:schemeClr val="bg1"/>
          </a:solidFill>
          <a:latin typeface="方正正准黑简体" pitchFamily="2" charset="-122"/>
          <a:ea typeface="方正正准黑简体" pitchFamily="2" charset="-122"/>
          <a:cs typeface="+mn-cs"/>
        </a:defRPr>
      </a:lvl4pPr>
      <a:lvl5pPr marL="2478405" indent="-275590" algn="l" defTabSz="1101090" rtl="0" eaLnBrk="1" latinLnBrk="0" hangingPunct="1">
        <a:spcBef>
          <a:spcPct val="20000"/>
        </a:spcBef>
        <a:buFont typeface="Arial" panose="020B0604020202020204" pitchFamily="34" charset="0"/>
        <a:buChar char="»"/>
        <a:defRPr sz="1700" kern="1200">
          <a:solidFill>
            <a:schemeClr val="bg1"/>
          </a:solidFill>
          <a:latin typeface="方正正准黑简体" pitchFamily="2" charset="-122"/>
          <a:ea typeface="方正正准黑简体" pitchFamily="2" charset="-122"/>
          <a:cs typeface="+mn-cs"/>
        </a:defRPr>
      </a:lvl5pPr>
      <a:lvl6pPr marL="3028950" indent="-275590" algn="l" defTabSz="110109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79495" indent="-275590" algn="l" defTabSz="110109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30040" indent="-275590" algn="l" defTabSz="110109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81220" indent="-275590" algn="l" defTabSz="110109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10109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50545" algn="l" defTabSz="110109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101090" algn="l" defTabSz="110109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52270" algn="l" defTabSz="110109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202815" algn="l" defTabSz="110109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753360" algn="l" defTabSz="110109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303905" algn="l" defTabSz="110109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855085" algn="l" defTabSz="110109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405630" algn="l" defTabSz="110109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8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8.jp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tiff"/><Relationship Id="rId13" Type="http://schemas.openxmlformats.org/officeDocument/2006/relationships/image" Target="../media/image8.jpg"/><Relationship Id="rId3" Type="http://schemas.openxmlformats.org/officeDocument/2006/relationships/image" Target="../media/image13.tiff"/><Relationship Id="rId7" Type="http://schemas.openxmlformats.org/officeDocument/2006/relationships/image" Target="../media/image17.tiff"/><Relationship Id="rId12" Type="http://schemas.openxmlformats.org/officeDocument/2006/relationships/image" Target="../media/image22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tiff"/><Relationship Id="rId11" Type="http://schemas.openxmlformats.org/officeDocument/2006/relationships/image" Target="../media/image21.tiff"/><Relationship Id="rId5" Type="http://schemas.openxmlformats.org/officeDocument/2006/relationships/image" Target="../media/image15.tiff"/><Relationship Id="rId10" Type="http://schemas.openxmlformats.org/officeDocument/2006/relationships/image" Target="../media/image20.tiff"/><Relationship Id="rId4" Type="http://schemas.openxmlformats.org/officeDocument/2006/relationships/image" Target="../media/image14.tiff"/><Relationship Id="rId9" Type="http://schemas.openxmlformats.org/officeDocument/2006/relationships/image" Target="../media/image19.tiff"/><Relationship Id="rId14" Type="http://schemas.openxmlformats.org/officeDocument/2006/relationships/image" Target="../media/image9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sz="4400" b="1" spc="300" dirty="0">
                <a:latin typeface="微软雅黑"/>
                <a:ea typeface="微软雅黑"/>
                <a:cs typeface="微软雅黑"/>
              </a:rPr>
              <a:t>开源大数据</a:t>
            </a:r>
            <a:r>
              <a:rPr kumimoji="1" lang="zh-CN" altLang="en-US" sz="4400" b="1" spc="300" dirty="0" smtClean="0">
                <a:latin typeface="微软雅黑"/>
                <a:ea typeface="微软雅黑"/>
                <a:cs typeface="微软雅黑"/>
              </a:rPr>
              <a:t>平台安全实践</a:t>
            </a:r>
            <a:endParaRPr kumimoji="1" lang="en-US" altLang="zh-CN" sz="4400" b="1" spc="3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160270" y="1922911"/>
            <a:ext cx="10081260" cy="561353"/>
          </a:xfrm>
        </p:spPr>
        <p:txBody>
          <a:bodyPr>
            <a:normAutofit/>
          </a:bodyPr>
          <a:lstStyle/>
          <a:p>
            <a:r>
              <a:rPr lang="zh-CN" altLang="en-US" sz="20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百度安全 主任架构师 刘杰</a:t>
            </a:r>
            <a:endParaRPr lang="zh-CN" altLang="en-US" sz="20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97444" y="20662"/>
            <a:ext cx="2304356" cy="519386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49663" y="63835"/>
            <a:ext cx="1202063" cy="43214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4464596" y="71999"/>
            <a:ext cx="6612272" cy="468049"/>
          </a:xfrm>
          <a:ln>
            <a:noFill/>
          </a:ln>
        </p:spPr>
        <p:txBody>
          <a:bodyPr>
            <a:noAutofit/>
          </a:bodyPr>
          <a:lstStyle/>
          <a:p>
            <a:r>
              <a:rPr lang="zh-CN" altLang="en-US" sz="2000" b="1" dirty="0">
                <a:latin typeface="Microsoft YaHei" charset="-122"/>
                <a:ea typeface="Microsoft YaHei" charset="-122"/>
                <a:cs typeface="Microsoft YaHei" charset="-122"/>
              </a:rPr>
              <a:t>大数据</a:t>
            </a:r>
            <a:r>
              <a:rPr lang="zh-CN" altLang="en-US" sz="2000" b="1" dirty="0" smtClean="0">
                <a:latin typeface="Microsoft YaHei" charset="-122"/>
                <a:ea typeface="Microsoft YaHei" charset="-122"/>
                <a:cs typeface="Microsoft YaHei" charset="-122"/>
              </a:rPr>
              <a:t>安全策略  </a:t>
            </a:r>
            <a:r>
              <a:rPr lang="en-US" altLang="zh-CN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-</a:t>
            </a:r>
            <a:r>
              <a:rPr lang="zh-CN" alt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 日志</a:t>
            </a:r>
            <a:r>
              <a:rPr lang="zh-CN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审计</a:t>
            </a:r>
            <a:r>
              <a:rPr lang="zh-CN" alt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：</a:t>
            </a:r>
            <a:r>
              <a:rPr lang="nl-NL" altLang="zh-CN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nl-NL" altLang="zh-CN" sz="16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Hadoop</a:t>
            </a:r>
            <a:r>
              <a:rPr lang="zh-CN" altLang="nl-NL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集群分析</a:t>
            </a:r>
            <a:endParaRPr lang="zh-CN" altLang="en-US" sz="1600" b="1" dirty="0">
              <a:solidFill>
                <a:schemeClr val="bg1">
                  <a:lumMod val="5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cxnSp>
        <p:nvCxnSpPr>
          <p:cNvPr id="7" name="直线连接符 6"/>
          <p:cNvCxnSpPr/>
          <p:nvPr/>
        </p:nvCxnSpPr>
        <p:spPr>
          <a:xfrm>
            <a:off x="7416924" y="1051423"/>
            <a:ext cx="0" cy="1179773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/>
          <p:cNvSpPr/>
          <p:nvPr/>
        </p:nvSpPr>
        <p:spPr>
          <a:xfrm>
            <a:off x="792188" y="684064"/>
            <a:ext cx="5394396" cy="289451"/>
          </a:xfrm>
          <a:prstGeom prst="rect">
            <a:avLst/>
          </a:prstGeom>
          <a:noFill/>
        </p:spPr>
        <p:txBody>
          <a:bodyPr wrap="square" lIns="73292" tIns="36646" rIns="73292" bIns="36646">
            <a:spAutoFit/>
          </a:bodyPr>
          <a:lstStyle/>
          <a:p>
            <a:r>
              <a:rPr lang="zh-CN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解决问题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：</a:t>
            </a:r>
            <a:r>
              <a:rPr lang="zh-CN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用户执行了哪些操作</a:t>
            </a:r>
            <a:r>
              <a:rPr lang="en-US" altLang="zh-CN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, </a:t>
            </a:r>
            <a:r>
              <a:rPr lang="zh-CN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涉及哪些数据</a:t>
            </a:r>
            <a:r>
              <a:rPr lang="en-US" altLang="zh-CN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, </a:t>
            </a:r>
            <a:r>
              <a:rPr lang="zh-CN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耗费多少资源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4" name="折角形 13"/>
          <p:cNvSpPr/>
          <p:nvPr/>
        </p:nvSpPr>
        <p:spPr>
          <a:xfrm>
            <a:off x="5609036" y="1651288"/>
            <a:ext cx="1621367" cy="352312"/>
          </a:xfrm>
          <a:prstGeom prst="foldedCorner">
            <a:avLst/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X-Reports</a:t>
            </a:r>
            <a:endParaRPr kumimoji="1" lang="zh-CN" altLang="en-US" dirty="0"/>
          </a:p>
        </p:txBody>
      </p:sp>
      <p:sp>
        <p:nvSpPr>
          <p:cNvPr id="15" name="文本框 14"/>
          <p:cNvSpPr txBox="1"/>
          <p:nvPr/>
        </p:nvSpPr>
        <p:spPr>
          <a:xfrm>
            <a:off x="554408" y="2003599"/>
            <a:ext cx="1811868" cy="276999"/>
          </a:xfrm>
          <a:prstGeom prst="rect">
            <a:avLst/>
          </a:prstGeom>
          <a:noFill/>
          <a:ln w="19050">
            <a:solidFill>
              <a:srgbClr val="268FCA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2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IDC-1</a:t>
            </a:r>
            <a:r>
              <a:rPr kumimoji="1" lang="zh-CN" altLang="en-US" sz="12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：</a:t>
            </a:r>
            <a:r>
              <a:rPr kumimoji="1" lang="en-US" altLang="zh-CN" sz="12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HDFS Path-1</a:t>
            </a:r>
            <a:endParaRPr kumimoji="1" lang="zh-CN" altLang="en-US" sz="12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554408" y="2336155"/>
            <a:ext cx="1811868" cy="276999"/>
          </a:xfrm>
          <a:prstGeom prst="rect">
            <a:avLst/>
          </a:prstGeom>
          <a:noFill/>
          <a:ln w="19050">
            <a:solidFill>
              <a:srgbClr val="268FCA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2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IDC-2</a:t>
            </a:r>
            <a:r>
              <a:rPr kumimoji="1" lang="zh-CN" altLang="en-US" sz="12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：</a:t>
            </a:r>
            <a:r>
              <a:rPr kumimoji="1" lang="en-US" altLang="zh-CN" sz="12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HDFS Path-2</a:t>
            </a:r>
            <a:endParaRPr kumimoji="1" lang="zh-CN" altLang="en-US" sz="12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554408" y="1211988"/>
            <a:ext cx="1811868" cy="276999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en-US" altLang="zh-CN" sz="1200" dirty="0" err="1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MapReduce</a:t>
            </a:r>
            <a:r>
              <a:rPr kumimoji="1" lang="zh-CN" altLang="en-US" sz="120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kumimoji="1" lang="en-US" altLang="zh-CN" sz="120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Job</a:t>
            </a:r>
            <a:endParaRPr kumimoji="1" lang="zh-CN" altLang="en-US" sz="1200" dirty="0">
              <a:solidFill>
                <a:schemeClr val="tx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554408" y="1525733"/>
            <a:ext cx="1811868" cy="276999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en-US" altLang="zh-CN" sz="1200" dirty="0" smtClean="0">
                <a:latin typeface="Microsoft YaHei" charset="-122"/>
                <a:ea typeface="Microsoft YaHei" charset="-122"/>
                <a:cs typeface="Microsoft YaHei" charset="-122"/>
              </a:rPr>
              <a:t>Hive</a:t>
            </a:r>
            <a:r>
              <a:rPr kumimoji="1" lang="zh-CN" altLang="en-US" sz="1200" dirty="0" smtClean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kumimoji="1" lang="en-US" altLang="zh-CN" sz="1200" dirty="0" smtClean="0">
                <a:latin typeface="Microsoft YaHei" charset="-122"/>
                <a:ea typeface="Microsoft YaHei" charset="-122"/>
                <a:cs typeface="Microsoft YaHei" charset="-122"/>
              </a:rPr>
              <a:t>Job</a:t>
            </a:r>
            <a:endParaRPr kumimoji="1" lang="zh-CN" altLang="en-US" sz="12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2888527" y="1364311"/>
            <a:ext cx="1811868" cy="276999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en-US" altLang="zh-CN" sz="1200" dirty="0" smtClean="0">
                <a:latin typeface="Microsoft YaHei" charset="-122"/>
                <a:ea typeface="Microsoft YaHei" charset="-122"/>
                <a:cs typeface="Microsoft YaHei" charset="-122"/>
              </a:rPr>
              <a:t>Job</a:t>
            </a:r>
            <a:r>
              <a:rPr kumimoji="1" lang="zh-CN" altLang="en-US" sz="1200" dirty="0" smtClean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kumimoji="1" lang="en-US" altLang="zh-CN" sz="1200" dirty="0" smtClean="0">
                <a:latin typeface="Microsoft YaHei" charset="-122"/>
                <a:ea typeface="Microsoft YaHei" charset="-122"/>
                <a:cs typeface="Microsoft YaHei" charset="-122"/>
              </a:rPr>
              <a:t>Histories</a:t>
            </a:r>
            <a:endParaRPr kumimoji="1" lang="zh-CN" altLang="en-US" sz="12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2888527" y="2143883"/>
            <a:ext cx="1811868" cy="276999"/>
          </a:xfrm>
          <a:prstGeom prst="rect">
            <a:avLst/>
          </a:prstGeom>
          <a:noFill/>
          <a:ln w="19050">
            <a:solidFill>
              <a:srgbClr val="268FCA"/>
            </a:solidFill>
          </a:ln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kumimoji="1" sz="1200"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r>
              <a:rPr lang="en-US" altLang="zh-CN" dirty="0">
                <a:solidFill>
                  <a:schemeClr val="bg1"/>
                </a:solidFill>
              </a:rPr>
              <a:t>HDFS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Diffs</a:t>
            </a:r>
            <a:endParaRPr lang="zh-CN" altLang="en-US" dirty="0">
              <a:solidFill>
                <a:schemeClr val="bg1"/>
              </a:solidFill>
            </a:endParaRPr>
          </a:p>
        </p:txBody>
      </p:sp>
      <p:cxnSp>
        <p:nvCxnSpPr>
          <p:cNvPr id="21" name="直线箭头连接符 20"/>
          <p:cNvCxnSpPr/>
          <p:nvPr/>
        </p:nvCxnSpPr>
        <p:spPr>
          <a:xfrm>
            <a:off x="2366276" y="1350488"/>
            <a:ext cx="522251" cy="1523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22" name="直线箭头连接符 21"/>
          <p:cNvCxnSpPr/>
          <p:nvPr/>
        </p:nvCxnSpPr>
        <p:spPr>
          <a:xfrm flipV="1">
            <a:off x="2366276" y="1502811"/>
            <a:ext cx="522251" cy="1614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23" name="直线箭头连接符 22"/>
          <p:cNvCxnSpPr>
            <a:endCxn id="14" idx="1"/>
          </p:cNvCxnSpPr>
          <p:nvPr/>
        </p:nvCxnSpPr>
        <p:spPr>
          <a:xfrm>
            <a:off x="4708889" y="1510433"/>
            <a:ext cx="900147" cy="31701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24" name="直线箭头连接符 23"/>
          <p:cNvCxnSpPr/>
          <p:nvPr/>
        </p:nvCxnSpPr>
        <p:spPr>
          <a:xfrm>
            <a:off x="2366276" y="2142099"/>
            <a:ext cx="522251" cy="14028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直线箭头连接符 24"/>
          <p:cNvCxnSpPr/>
          <p:nvPr/>
        </p:nvCxnSpPr>
        <p:spPr>
          <a:xfrm flipV="1">
            <a:off x="2366276" y="2282383"/>
            <a:ext cx="522251" cy="19227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直线箭头连接符 25"/>
          <p:cNvCxnSpPr>
            <a:endCxn id="14" idx="1"/>
          </p:cNvCxnSpPr>
          <p:nvPr/>
        </p:nvCxnSpPr>
        <p:spPr>
          <a:xfrm flipV="1">
            <a:off x="4708889" y="1827444"/>
            <a:ext cx="900147" cy="4618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7" name="图片 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62513" y="1038722"/>
            <a:ext cx="4945184" cy="1225131"/>
          </a:xfrm>
          <a:prstGeom prst="rect">
            <a:avLst/>
          </a:prstGeom>
        </p:spPr>
      </p:pic>
      <p:pic>
        <p:nvPicPr>
          <p:cNvPr id="28" name="图片 2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1575" y="2929"/>
            <a:ext cx="1800225" cy="447675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70848" y="52226"/>
            <a:ext cx="1097479" cy="394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445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4464596" y="71999"/>
            <a:ext cx="6612272" cy="468049"/>
          </a:xfrm>
          <a:ln>
            <a:noFill/>
          </a:ln>
        </p:spPr>
        <p:txBody>
          <a:bodyPr>
            <a:noAutofit/>
          </a:bodyPr>
          <a:lstStyle/>
          <a:p>
            <a:r>
              <a:rPr lang="zh-CN" altLang="en-US" sz="2000" b="1" dirty="0">
                <a:latin typeface="Microsoft YaHei" charset="-122"/>
                <a:ea typeface="Microsoft YaHei" charset="-122"/>
                <a:cs typeface="Microsoft YaHei" charset="-122"/>
              </a:rPr>
              <a:t>大数据</a:t>
            </a:r>
            <a:r>
              <a:rPr lang="zh-CN" altLang="en-US" sz="2000" b="1" dirty="0" smtClean="0">
                <a:latin typeface="Microsoft YaHei" charset="-122"/>
                <a:ea typeface="Microsoft YaHei" charset="-122"/>
                <a:cs typeface="Microsoft YaHei" charset="-122"/>
              </a:rPr>
              <a:t>安全策略  </a:t>
            </a:r>
            <a:r>
              <a:rPr lang="en-US" altLang="zh-CN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-</a:t>
            </a:r>
            <a:r>
              <a:rPr lang="zh-CN" alt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 日志</a:t>
            </a:r>
            <a:r>
              <a:rPr lang="zh-CN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审计</a:t>
            </a:r>
            <a:r>
              <a:rPr lang="zh-CN" alt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：</a:t>
            </a:r>
            <a:r>
              <a:rPr lang="nl-NL" altLang="zh-CN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zh-CN" alt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血缘分析</a:t>
            </a:r>
            <a:endParaRPr lang="zh-CN" altLang="en-US" sz="1600" b="1" dirty="0">
              <a:solidFill>
                <a:schemeClr val="bg1">
                  <a:lumMod val="5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156" y="545342"/>
            <a:ext cx="12817524" cy="2109212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1575" y="2929"/>
            <a:ext cx="1800225" cy="44767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70848" y="52226"/>
            <a:ext cx="1097479" cy="394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375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4464596" y="71999"/>
            <a:ext cx="6612272" cy="468049"/>
          </a:xfrm>
          <a:ln>
            <a:noFill/>
          </a:ln>
        </p:spPr>
        <p:txBody>
          <a:bodyPr>
            <a:noAutofit/>
          </a:bodyPr>
          <a:lstStyle/>
          <a:p>
            <a:r>
              <a:rPr lang="zh-CN" altLang="en-US" sz="2000" b="1" dirty="0">
                <a:latin typeface="Microsoft YaHei" charset="-122"/>
                <a:ea typeface="Microsoft YaHei" charset="-122"/>
                <a:cs typeface="Microsoft YaHei" charset="-122"/>
              </a:rPr>
              <a:t>大数据</a:t>
            </a:r>
            <a:r>
              <a:rPr lang="zh-CN" altLang="en-US" sz="2000" b="1" dirty="0" smtClean="0">
                <a:latin typeface="Microsoft YaHei" charset="-122"/>
                <a:ea typeface="Microsoft YaHei" charset="-122"/>
                <a:cs typeface="Microsoft YaHei" charset="-122"/>
              </a:rPr>
              <a:t>安全策略  </a:t>
            </a:r>
            <a:r>
              <a:rPr lang="en-US" altLang="zh-CN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-</a:t>
            </a:r>
            <a:r>
              <a:rPr lang="zh-CN" alt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 数据</a:t>
            </a:r>
            <a:r>
              <a:rPr lang="zh-CN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保护：数字水印</a:t>
            </a:r>
            <a:endParaRPr lang="zh-CN" altLang="en-US" sz="1600" b="1" dirty="0">
              <a:solidFill>
                <a:schemeClr val="bg1">
                  <a:lumMod val="5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grpSp>
        <p:nvGrpSpPr>
          <p:cNvPr id="86" name="组 85"/>
          <p:cNvGrpSpPr/>
          <p:nvPr/>
        </p:nvGrpSpPr>
        <p:grpSpPr>
          <a:xfrm>
            <a:off x="3096444" y="540048"/>
            <a:ext cx="8251294" cy="2231217"/>
            <a:chOff x="1531647" y="563456"/>
            <a:chExt cx="8251294" cy="2231217"/>
          </a:xfrm>
        </p:grpSpPr>
        <p:grpSp>
          <p:nvGrpSpPr>
            <p:cNvPr id="11" name="组 10"/>
            <p:cNvGrpSpPr/>
            <p:nvPr/>
          </p:nvGrpSpPr>
          <p:grpSpPr>
            <a:xfrm>
              <a:off x="3202712" y="1758995"/>
              <a:ext cx="1261884" cy="947852"/>
              <a:chOff x="1800300" y="1260128"/>
              <a:chExt cx="1261884" cy="947852"/>
            </a:xfrm>
          </p:grpSpPr>
          <p:pic>
            <p:nvPicPr>
              <p:cNvPr id="6" name="图片 5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72308" y="1260128"/>
                <a:ext cx="693936" cy="693936"/>
              </a:xfrm>
              <a:prstGeom prst="rect">
                <a:avLst/>
              </a:prstGeom>
            </p:spPr>
          </p:pic>
          <p:sp>
            <p:nvSpPr>
              <p:cNvPr id="9" name="文本框 8"/>
              <p:cNvSpPr txBox="1"/>
              <p:nvPr/>
            </p:nvSpPr>
            <p:spPr>
              <a:xfrm>
                <a:off x="1800300" y="1954064"/>
                <a:ext cx="1261884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zh-CN" altLang="en-US" sz="1050" dirty="0" smtClean="0">
                    <a:solidFill>
                      <a:schemeClr val="bg1"/>
                    </a:solidFill>
                    <a:latin typeface="Microsoft YaHei" charset="-122"/>
                    <a:ea typeface="Microsoft YaHei" charset="-122"/>
                    <a:cs typeface="Microsoft YaHei" charset="-122"/>
                  </a:rPr>
                  <a:t>数字水印管理平台</a:t>
                </a:r>
                <a:endParaRPr kumimoji="1" lang="zh-CN" altLang="en-US" sz="1050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endParaRPr>
              </a:p>
            </p:txBody>
          </p:sp>
          <p:pic>
            <p:nvPicPr>
              <p:cNvPr id="10" name="图片 9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566244" y="1581830"/>
                <a:ext cx="372234" cy="372234"/>
              </a:xfrm>
              <a:prstGeom prst="rect">
                <a:avLst/>
              </a:prstGeom>
            </p:spPr>
          </p:pic>
        </p:grpSp>
        <p:grpSp>
          <p:nvGrpSpPr>
            <p:cNvPr id="48" name="组 47"/>
            <p:cNvGrpSpPr/>
            <p:nvPr/>
          </p:nvGrpSpPr>
          <p:grpSpPr>
            <a:xfrm>
              <a:off x="3108650" y="692339"/>
              <a:ext cx="492443" cy="966393"/>
              <a:chOff x="2381288" y="653775"/>
              <a:chExt cx="492443" cy="966393"/>
            </a:xfrm>
          </p:grpSpPr>
          <p:pic>
            <p:nvPicPr>
              <p:cNvPr id="5" name="图片 4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475497" y="653775"/>
                <a:ext cx="324024" cy="324024"/>
              </a:xfrm>
              <a:prstGeom prst="rect">
                <a:avLst/>
              </a:prstGeom>
            </p:spPr>
          </p:pic>
          <p:sp>
            <p:nvSpPr>
              <p:cNvPr id="32" name="上下箭头 31"/>
              <p:cNvSpPr/>
              <p:nvPr/>
            </p:nvSpPr>
            <p:spPr>
              <a:xfrm>
                <a:off x="2568451" y="1224112"/>
                <a:ext cx="118762" cy="396056"/>
              </a:xfrm>
              <a:prstGeom prst="upDownArrow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33" name="文本框 32"/>
              <p:cNvSpPr txBox="1"/>
              <p:nvPr/>
            </p:nvSpPr>
            <p:spPr>
              <a:xfrm>
                <a:off x="2381288" y="957230"/>
                <a:ext cx="49244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zh-CN" altLang="en-US" sz="800" dirty="0" smtClean="0">
                    <a:solidFill>
                      <a:schemeClr val="bg1"/>
                    </a:solidFill>
                    <a:latin typeface="Microsoft YaHei" charset="-122"/>
                    <a:ea typeface="Microsoft YaHei" charset="-122"/>
                    <a:cs typeface="Microsoft YaHei" charset="-122"/>
                  </a:rPr>
                  <a:t>管理员</a:t>
                </a:r>
                <a:endParaRPr kumimoji="1" lang="zh-CN" altLang="en-US" sz="800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endParaRPr>
              </a:p>
            </p:txBody>
          </p:sp>
        </p:grpSp>
        <p:grpSp>
          <p:nvGrpSpPr>
            <p:cNvPr id="50" name="组 49"/>
            <p:cNvGrpSpPr/>
            <p:nvPr/>
          </p:nvGrpSpPr>
          <p:grpSpPr>
            <a:xfrm>
              <a:off x="3608415" y="563456"/>
              <a:ext cx="595035" cy="1080120"/>
              <a:chOff x="1656284" y="540048"/>
              <a:chExt cx="595035" cy="1080120"/>
            </a:xfrm>
          </p:grpSpPr>
          <p:sp>
            <p:nvSpPr>
              <p:cNvPr id="29" name="下箭头 28"/>
              <p:cNvSpPr/>
              <p:nvPr/>
            </p:nvSpPr>
            <p:spPr>
              <a:xfrm>
                <a:off x="1800300" y="1224112"/>
                <a:ext cx="98089" cy="396056"/>
              </a:xfrm>
              <a:prstGeom prst="downArrow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30" name="上箭头 29"/>
              <p:cNvSpPr/>
              <p:nvPr/>
            </p:nvSpPr>
            <p:spPr>
              <a:xfrm>
                <a:off x="1938503" y="1220337"/>
                <a:ext cx="98088" cy="396056"/>
              </a:xfrm>
              <a:prstGeom prst="upArrow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schemeClr val="bg1"/>
                  </a:solidFill>
                </a:endParaRPr>
              </a:p>
            </p:txBody>
          </p:sp>
          <p:pic>
            <p:nvPicPr>
              <p:cNvPr id="31" name="图片 30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775605" y="540048"/>
                <a:ext cx="422176" cy="422176"/>
              </a:xfrm>
              <a:prstGeom prst="rect">
                <a:avLst/>
              </a:prstGeom>
            </p:spPr>
          </p:pic>
          <p:sp>
            <p:nvSpPr>
              <p:cNvPr id="34" name="文本框 33"/>
              <p:cNvSpPr txBox="1"/>
              <p:nvPr/>
            </p:nvSpPr>
            <p:spPr>
              <a:xfrm>
                <a:off x="1656284" y="984774"/>
                <a:ext cx="59503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zh-CN" altLang="en-US" sz="800" dirty="0" smtClean="0">
                    <a:solidFill>
                      <a:schemeClr val="bg1"/>
                    </a:solidFill>
                    <a:latin typeface="Microsoft YaHei" charset="-122"/>
                    <a:ea typeface="Microsoft YaHei" charset="-122"/>
                    <a:cs typeface="Microsoft YaHei" charset="-122"/>
                  </a:rPr>
                  <a:t>普通用户</a:t>
                </a:r>
                <a:endParaRPr kumimoji="1" lang="zh-CN" altLang="en-US" sz="800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endParaRPr>
              </a:p>
            </p:txBody>
          </p:sp>
        </p:grpSp>
        <p:pic>
          <p:nvPicPr>
            <p:cNvPr id="36" name="图片 35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061580" y="2326633"/>
              <a:ext cx="468040" cy="468040"/>
            </a:xfrm>
            <a:prstGeom prst="rect">
              <a:avLst/>
            </a:prstGeom>
          </p:spPr>
        </p:pic>
        <p:pic>
          <p:nvPicPr>
            <p:cNvPr id="41" name="图片 40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025576" y="1704415"/>
              <a:ext cx="540048" cy="540048"/>
            </a:xfrm>
            <a:prstGeom prst="rect">
              <a:avLst/>
            </a:prstGeom>
          </p:spPr>
        </p:pic>
        <p:sp>
          <p:nvSpPr>
            <p:cNvPr id="42" name="文本框 41"/>
            <p:cNvSpPr txBox="1"/>
            <p:nvPr/>
          </p:nvSpPr>
          <p:spPr>
            <a:xfrm>
              <a:off x="1539661" y="1890519"/>
              <a:ext cx="492443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80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工作流</a:t>
              </a:r>
              <a:endParaRPr kumimoji="1" lang="zh-CN" altLang="en-US" sz="8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1531647" y="2450055"/>
              <a:ext cx="508473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8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规则库</a:t>
              </a:r>
              <a:endParaRPr kumimoji="1" lang="zh-CN" altLang="en-US" sz="8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46" name="左右箭头 45"/>
            <p:cNvSpPr/>
            <p:nvPr/>
          </p:nvSpPr>
          <p:spPr>
            <a:xfrm>
              <a:off x="2665275" y="1969785"/>
              <a:ext cx="432048" cy="143436"/>
            </a:xfrm>
            <a:prstGeom prst="leftRightArrow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7" name="左右箭头 46"/>
            <p:cNvSpPr/>
            <p:nvPr/>
          </p:nvSpPr>
          <p:spPr>
            <a:xfrm>
              <a:off x="2665275" y="2378337"/>
              <a:ext cx="432048" cy="143436"/>
            </a:xfrm>
            <a:prstGeom prst="leftRightArrow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55" name="组 54"/>
            <p:cNvGrpSpPr/>
            <p:nvPr/>
          </p:nvGrpSpPr>
          <p:grpSpPr>
            <a:xfrm>
              <a:off x="4562519" y="1063574"/>
              <a:ext cx="516793" cy="661012"/>
              <a:chOff x="3138699" y="1083472"/>
              <a:chExt cx="516793" cy="661012"/>
            </a:xfrm>
          </p:grpSpPr>
          <p:pic>
            <p:nvPicPr>
              <p:cNvPr id="51" name="图片 50"/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138699" y="1083472"/>
                <a:ext cx="516793" cy="445568"/>
              </a:xfrm>
              <a:prstGeom prst="rect">
                <a:avLst/>
              </a:prstGeom>
            </p:spPr>
          </p:pic>
          <p:sp>
            <p:nvSpPr>
              <p:cNvPr id="52" name="文本框 51"/>
              <p:cNvSpPr txBox="1"/>
              <p:nvPr/>
            </p:nvSpPr>
            <p:spPr>
              <a:xfrm>
                <a:off x="3138699" y="1529040"/>
                <a:ext cx="473206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CN" sz="800" smtClean="0">
                    <a:solidFill>
                      <a:schemeClr val="bg1"/>
                    </a:solidFill>
                    <a:latin typeface="Microsoft YaHei" charset="-122"/>
                    <a:ea typeface="Microsoft YaHei" charset="-122"/>
                    <a:cs typeface="Microsoft YaHei" charset="-122"/>
                  </a:rPr>
                  <a:t>UUAP</a:t>
                </a:r>
                <a:endParaRPr kumimoji="1" lang="zh-CN" altLang="en-US" sz="800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endParaRPr>
              </a:p>
            </p:txBody>
          </p:sp>
        </p:grpSp>
        <p:sp>
          <p:nvSpPr>
            <p:cNvPr id="53" name="左右箭头 52"/>
            <p:cNvSpPr/>
            <p:nvPr/>
          </p:nvSpPr>
          <p:spPr>
            <a:xfrm rot="19207260">
              <a:off x="4099606" y="1576076"/>
              <a:ext cx="432048" cy="143436"/>
            </a:xfrm>
            <a:prstGeom prst="leftRightArrow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58" name="组 57"/>
            <p:cNvGrpSpPr/>
            <p:nvPr/>
          </p:nvGrpSpPr>
          <p:grpSpPr>
            <a:xfrm>
              <a:off x="5907826" y="1859027"/>
              <a:ext cx="801224" cy="919420"/>
              <a:chOff x="4176564" y="1778909"/>
              <a:chExt cx="801224" cy="919420"/>
            </a:xfrm>
          </p:grpSpPr>
          <p:pic>
            <p:nvPicPr>
              <p:cNvPr id="56" name="图片 55"/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4176564" y="1778909"/>
                <a:ext cx="801224" cy="801224"/>
              </a:xfrm>
              <a:prstGeom prst="rect">
                <a:avLst/>
              </a:prstGeom>
            </p:spPr>
          </p:pic>
          <p:sp>
            <p:nvSpPr>
              <p:cNvPr id="57" name="文本框 56"/>
              <p:cNvSpPr txBox="1"/>
              <p:nvPr/>
            </p:nvSpPr>
            <p:spPr>
              <a:xfrm>
                <a:off x="4202670" y="2482885"/>
                <a:ext cx="697627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zh-CN" altLang="en-US" sz="800" smtClean="0">
                    <a:solidFill>
                      <a:schemeClr val="bg1"/>
                    </a:solidFill>
                    <a:latin typeface="Microsoft YaHei" charset="-122"/>
                    <a:ea typeface="Microsoft YaHei" charset="-122"/>
                    <a:cs typeface="Microsoft YaHei" charset="-122"/>
                  </a:rPr>
                  <a:t>任务管理器</a:t>
                </a:r>
                <a:endParaRPr kumimoji="1" lang="zh-CN" altLang="en-US" sz="800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endParaRPr>
              </a:p>
            </p:txBody>
          </p:sp>
        </p:grpSp>
        <p:sp>
          <p:nvSpPr>
            <p:cNvPr id="60" name="文本框 59"/>
            <p:cNvSpPr txBox="1"/>
            <p:nvPr/>
          </p:nvSpPr>
          <p:spPr>
            <a:xfrm>
              <a:off x="4637554" y="2318737"/>
              <a:ext cx="595035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80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水印任务</a:t>
              </a:r>
              <a:endParaRPr kumimoji="1" lang="zh-CN" altLang="en-US" sz="8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61" name="右箭头 60"/>
            <p:cNvSpPr/>
            <p:nvPr/>
          </p:nvSpPr>
          <p:spPr>
            <a:xfrm>
              <a:off x="4586079" y="2211015"/>
              <a:ext cx="778379" cy="163766"/>
            </a:xfrm>
            <a:prstGeom prst="rightArrow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63" name="图片 62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731899" y="1052338"/>
              <a:ext cx="468040" cy="468040"/>
            </a:xfrm>
            <a:prstGeom prst="rect">
              <a:avLst/>
            </a:prstGeom>
          </p:spPr>
        </p:pic>
        <p:pic>
          <p:nvPicPr>
            <p:cNvPr id="64" name="图片 63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529709" y="1052338"/>
              <a:ext cx="468040" cy="468040"/>
            </a:xfrm>
            <a:prstGeom prst="rect">
              <a:avLst/>
            </a:prstGeom>
          </p:spPr>
        </p:pic>
        <p:sp>
          <p:nvSpPr>
            <p:cNvPr id="65" name="文本框 64"/>
            <p:cNvSpPr txBox="1"/>
            <p:nvPr/>
          </p:nvSpPr>
          <p:spPr>
            <a:xfrm>
              <a:off x="5565809" y="1509142"/>
              <a:ext cx="80021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80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并行水印服务</a:t>
              </a:r>
              <a:endParaRPr kumimoji="1" lang="zh-CN" altLang="en-US" sz="8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6366028" y="1508110"/>
              <a:ext cx="80021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8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本地水印服务</a:t>
              </a:r>
              <a:endParaRPr kumimoji="1" lang="zh-CN" altLang="en-US" sz="8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67" name="上下箭头 66"/>
            <p:cNvSpPr/>
            <p:nvPr/>
          </p:nvSpPr>
          <p:spPr>
            <a:xfrm>
              <a:off x="5975090" y="1734028"/>
              <a:ext cx="118762" cy="240991"/>
            </a:xfrm>
            <a:prstGeom prst="upDownArrow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9" name="上下箭头 68"/>
            <p:cNvSpPr/>
            <p:nvPr/>
          </p:nvSpPr>
          <p:spPr>
            <a:xfrm>
              <a:off x="6444240" y="1734028"/>
              <a:ext cx="118762" cy="240991"/>
            </a:xfrm>
            <a:prstGeom prst="upDownArrow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80" name="组 79"/>
            <p:cNvGrpSpPr/>
            <p:nvPr/>
          </p:nvGrpSpPr>
          <p:grpSpPr>
            <a:xfrm>
              <a:off x="9085314" y="2035290"/>
              <a:ext cx="697627" cy="640496"/>
              <a:chOff x="6589211" y="740519"/>
              <a:chExt cx="697627" cy="640496"/>
            </a:xfrm>
          </p:grpSpPr>
          <p:pic>
            <p:nvPicPr>
              <p:cNvPr id="73" name="图片 72"/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733979" y="740519"/>
                <a:ext cx="425052" cy="425052"/>
              </a:xfrm>
              <a:prstGeom prst="rect">
                <a:avLst/>
              </a:prstGeom>
            </p:spPr>
          </p:pic>
          <p:sp>
            <p:nvSpPr>
              <p:cNvPr id="74" name="文本框 73"/>
              <p:cNvSpPr txBox="1"/>
              <p:nvPr/>
            </p:nvSpPr>
            <p:spPr>
              <a:xfrm>
                <a:off x="6589211" y="1165571"/>
                <a:ext cx="697627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zh-CN" altLang="en-US" sz="800" dirty="0" smtClean="0">
                    <a:solidFill>
                      <a:schemeClr val="bg1"/>
                    </a:solidFill>
                    <a:latin typeface="Microsoft YaHei" charset="-122"/>
                    <a:ea typeface="Microsoft YaHei" charset="-122"/>
                    <a:cs typeface="Microsoft YaHei" charset="-122"/>
                  </a:rPr>
                  <a:t>数据使用者</a:t>
                </a:r>
                <a:endParaRPr kumimoji="1" lang="zh-CN" altLang="en-US" sz="800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endParaRPr>
              </a:p>
            </p:txBody>
          </p:sp>
        </p:grpSp>
        <p:grpSp>
          <p:nvGrpSpPr>
            <p:cNvPr id="83" name="组 82"/>
            <p:cNvGrpSpPr/>
            <p:nvPr/>
          </p:nvGrpSpPr>
          <p:grpSpPr>
            <a:xfrm>
              <a:off x="7686344" y="2032292"/>
              <a:ext cx="697627" cy="640178"/>
              <a:chOff x="6575448" y="2001641"/>
              <a:chExt cx="697627" cy="640178"/>
            </a:xfrm>
          </p:grpSpPr>
          <p:pic>
            <p:nvPicPr>
              <p:cNvPr id="70" name="图片 69"/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6726020" y="2001641"/>
                <a:ext cx="410768" cy="424734"/>
              </a:xfrm>
              <a:prstGeom prst="rect">
                <a:avLst/>
              </a:prstGeom>
            </p:spPr>
          </p:pic>
          <p:sp>
            <p:nvSpPr>
              <p:cNvPr id="75" name="文本框 74"/>
              <p:cNvSpPr txBox="1"/>
              <p:nvPr/>
            </p:nvSpPr>
            <p:spPr>
              <a:xfrm>
                <a:off x="6575448" y="2426375"/>
                <a:ext cx="697627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zh-CN" altLang="en-US" sz="800" dirty="0" smtClean="0">
                    <a:solidFill>
                      <a:schemeClr val="bg1"/>
                    </a:solidFill>
                    <a:latin typeface="Microsoft YaHei" charset="-122"/>
                    <a:ea typeface="Microsoft YaHei" charset="-122"/>
                    <a:cs typeface="Microsoft YaHei" charset="-122"/>
                  </a:rPr>
                  <a:t>数据拥有者</a:t>
                </a:r>
                <a:endParaRPr kumimoji="1" lang="zh-CN" altLang="en-US" sz="800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endParaRPr>
              </a:p>
            </p:txBody>
          </p:sp>
        </p:grpSp>
        <p:sp>
          <p:nvSpPr>
            <p:cNvPr id="81" name="右箭头 80"/>
            <p:cNvSpPr/>
            <p:nvPr/>
          </p:nvSpPr>
          <p:spPr>
            <a:xfrm>
              <a:off x="8546434" y="2410395"/>
              <a:ext cx="429625" cy="103548"/>
            </a:xfrm>
            <a:prstGeom prst="rightArrow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2" name="右箭头 81"/>
            <p:cNvSpPr/>
            <p:nvPr/>
          </p:nvSpPr>
          <p:spPr>
            <a:xfrm rot="10800000">
              <a:off x="8538528" y="2235199"/>
              <a:ext cx="429625" cy="103548"/>
            </a:xfrm>
            <a:prstGeom prst="rightArrow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4" name="右箭头 83"/>
            <p:cNvSpPr/>
            <p:nvPr/>
          </p:nvSpPr>
          <p:spPr>
            <a:xfrm>
              <a:off x="7022455" y="2386211"/>
              <a:ext cx="429625" cy="103548"/>
            </a:xfrm>
            <a:prstGeom prst="rightArrow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5" name="右箭头 84"/>
            <p:cNvSpPr/>
            <p:nvPr/>
          </p:nvSpPr>
          <p:spPr>
            <a:xfrm rot="10800000">
              <a:off x="7014549" y="2211015"/>
              <a:ext cx="429625" cy="103548"/>
            </a:xfrm>
            <a:prstGeom prst="rightArrow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pic>
        <p:nvPicPr>
          <p:cNvPr id="49" name="图片 48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1575" y="2929"/>
            <a:ext cx="1800225" cy="447675"/>
          </a:xfrm>
          <a:prstGeom prst="rect">
            <a:avLst/>
          </a:prstGeom>
        </p:spPr>
      </p:pic>
      <p:pic>
        <p:nvPicPr>
          <p:cNvPr id="54" name="图片 53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70848" y="52226"/>
            <a:ext cx="1097479" cy="394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928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Optical flare (32).png"/>
          <p:cNvPicPr>
            <a:picLocks noChangeAspect="1"/>
          </p:cNvPicPr>
          <p:nvPr/>
        </p:nvPicPr>
        <p:blipFill>
          <a:blip r:embed="rId2">
            <a:alphaModFix amt="48000"/>
          </a:blip>
          <a:stretch>
            <a:fillRect/>
          </a:stretch>
        </p:blipFill>
        <p:spPr>
          <a:xfrm rot="18713636">
            <a:off x="3753447" y="-3500455"/>
            <a:ext cx="7122371" cy="10105540"/>
          </a:xfrm>
          <a:prstGeom prst="rect">
            <a:avLst/>
          </a:prstGeom>
        </p:spPr>
      </p:pic>
      <p:sp>
        <p:nvSpPr>
          <p:cNvPr id="5" name="Title 4"/>
          <p:cNvSpPr txBox="1"/>
          <p:nvPr/>
        </p:nvSpPr>
        <p:spPr>
          <a:xfrm>
            <a:off x="0" y="1137592"/>
            <a:ext cx="14401800" cy="362971"/>
          </a:xfrm>
          <a:prstGeom prst="rect">
            <a:avLst/>
          </a:prstGeom>
        </p:spPr>
        <p:txBody>
          <a:bodyPr lIns="110140" tIns="55070" rIns="110140" bIns="55070">
            <a:noAutofit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0" cap="none" baseline="0">
                <a:solidFill>
                  <a:schemeClr val="bg1"/>
                </a:solidFill>
                <a:latin typeface="+mj-lt"/>
                <a:ea typeface="Museo Sans For Dell" panose="02000000000000000000" pitchFamily="2" charset="0"/>
                <a:cs typeface="+mj-cs"/>
              </a:defRPr>
            </a:lvl1pPr>
            <a:lvl2pPr algn="l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1"/>
                </a:solidFill>
                <a:latin typeface="Arial Black" panose="020B0A04020102020204" pitchFamily="34" charset="0"/>
              </a:defRPr>
            </a:lvl2pPr>
            <a:lvl3pPr algn="l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1"/>
                </a:solidFill>
                <a:latin typeface="Arial Black" panose="020B0A04020102020204" pitchFamily="34" charset="0"/>
              </a:defRPr>
            </a:lvl3pPr>
            <a:lvl4pPr algn="l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1"/>
                </a:solidFill>
                <a:latin typeface="Arial Black" panose="020B0A04020102020204" pitchFamily="34" charset="0"/>
              </a:defRPr>
            </a:lvl4pPr>
            <a:lvl5pPr algn="l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1"/>
                </a:solidFill>
                <a:latin typeface="Arial Black" panose="020B0A04020102020204" pitchFamily="34" charset="0"/>
              </a:defRPr>
            </a:lvl5pPr>
            <a:lvl6pPr marL="457200" algn="l" rtl="0" eaLnBrk="1" fontAlgn="base" hangingPunct="1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accent1"/>
                </a:solidFill>
                <a:latin typeface="Arial Black" panose="020B0A04020102020204" pitchFamily="34" charset="0"/>
              </a:defRPr>
            </a:lvl6pPr>
            <a:lvl7pPr marL="914400" algn="l" rtl="0" eaLnBrk="1" fontAlgn="base" hangingPunct="1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accent1"/>
                </a:solidFill>
                <a:latin typeface="Arial Black" panose="020B0A04020102020204" pitchFamily="34" charset="0"/>
              </a:defRPr>
            </a:lvl7pPr>
            <a:lvl8pPr marL="1371600" algn="l" rtl="0" eaLnBrk="1" fontAlgn="base" hangingPunct="1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accent1"/>
                </a:solidFill>
                <a:latin typeface="Arial Black" panose="020B0A04020102020204" pitchFamily="34" charset="0"/>
              </a:defRPr>
            </a:lvl8pPr>
            <a:lvl9pPr marL="1828800" algn="l" rtl="0" eaLnBrk="1" fontAlgn="base" hangingPunct="1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accent1"/>
                </a:solidFill>
                <a:latin typeface="Arial Black" panose="020B0A04020102020204" pitchFamily="34" charset="0"/>
              </a:defRPr>
            </a:lvl9pPr>
          </a:lstStyle>
          <a:p>
            <a:pPr algn="ctr"/>
            <a:r>
              <a:rPr lang="en-GB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  <a:endParaRPr lang="en-GB" dirty="0">
              <a:solidFill>
                <a:srgbClr val="FFFFFF"/>
              </a:solidFill>
              <a:latin typeface="Arial" panose="020B0604020202020204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1575" y="2929"/>
            <a:ext cx="1800225" cy="44767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70848" y="52226"/>
            <a:ext cx="1097479" cy="39454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5197082" y="19961"/>
            <a:ext cx="3439808" cy="468049"/>
          </a:xfrm>
          <a:ln>
            <a:noFill/>
          </a:ln>
        </p:spPr>
        <p:txBody>
          <a:bodyPr>
            <a:noAutofit/>
          </a:bodyPr>
          <a:lstStyle/>
          <a:p>
            <a:r>
              <a:rPr lang="zh-CN" altLang="en-US" sz="2000" b="1" dirty="0" smtClean="0">
                <a:latin typeface="Microsoft YaHei" charset="-122"/>
                <a:ea typeface="Microsoft YaHei" charset="-122"/>
                <a:cs typeface="Microsoft YaHei" charset="-122"/>
              </a:rPr>
              <a:t>概念  </a:t>
            </a:r>
            <a:r>
              <a:rPr lang="en-US" altLang="zh-CN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-</a:t>
            </a:r>
            <a:r>
              <a:rPr lang="zh-CN" alt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  何为</a:t>
            </a:r>
            <a:r>
              <a:rPr lang="en-US" altLang="zh-CN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”</a:t>
            </a:r>
            <a:r>
              <a:rPr lang="zh-CN" alt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大数据安全</a:t>
            </a:r>
            <a:r>
              <a:rPr lang="en-US" altLang="zh-CN" sz="1600" b="1" dirty="0" smtClean="0">
                <a:solidFill>
                  <a:schemeClr val="bg1">
                    <a:lumMod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”</a:t>
            </a:r>
            <a:endParaRPr lang="zh-CN" altLang="en-US" sz="1600" b="1" dirty="0">
              <a:solidFill>
                <a:schemeClr val="bg1">
                  <a:lumMod val="5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7269741" y="1188120"/>
            <a:ext cx="2382253" cy="1482080"/>
          </a:xfrm>
          <a:prstGeom prst="rect">
            <a:avLst/>
          </a:prstGeom>
          <a:noFill/>
          <a:ln cmpd="sng">
            <a:solidFill>
              <a:srgbClr val="268FCA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367584" y="617493"/>
            <a:ext cx="1531188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大数据</a:t>
            </a:r>
            <a:r>
              <a:rPr kumimoji="1" lang="zh-CN" altLang="en-US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安全</a:t>
            </a:r>
            <a:endParaRPr kumimoji="1" lang="zh-CN" altLang="en-US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506805" y="623808"/>
            <a:ext cx="1531188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安全</a:t>
            </a:r>
            <a:r>
              <a:rPr kumimoji="1" lang="zh-CN" altLang="en-US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大数据</a:t>
            </a:r>
            <a:endParaRPr kumimoji="1" lang="zh-CN" altLang="en-US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769542" y="1305990"/>
            <a:ext cx="23391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4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用大数据技术解决安全问题</a:t>
            </a:r>
            <a:endParaRPr kumimoji="1" lang="zh-CN" altLang="en-US" sz="14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349673" y="1334899"/>
            <a:ext cx="19800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4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大数据自身的安全问题</a:t>
            </a:r>
            <a:endParaRPr kumimoji="1" lang="zh-CN" altLang="en-US" sz="14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975189" y="1783073"/>
            <a:ext cx="10823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4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核心是安全</a:t>
            </a:r>
            <a:endParaRPr kumimoji="1" lang="zh-CN" altLang="en-US" sz="14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4822579" y="2226625"/>
            <a:ext cx="12618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40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大数据是手段</a:t>
            </a:r>
            <a:endParaRPr kumimoji="1" lang="zh-CN" altLang="en-US" sz="140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7367584" y="1786642"/>
            <a:ext cx="12618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4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核心是大数据</a:t>
            </a:r>
            <a:endParaRPr kumimoji="1" lang="zh-CN" altLang="en-US" sz="14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7341115" y="2237996"/>
            <a:ext cx="14414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4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大数据是关注点</a:t>
            </a:r>
            <a:endParaRPr kumimoji="1" lang="zh-CN" altLang="en-US" sz="14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3769542" y="1188120"/>
            <a:ext cx="2382253" cy="1482080"/>
          </a:xfrm>
          <a:prstGeom prst="rect">
            <a:avLst/>
          </a:prstGeom>
          <a:noFill/>
          <a:ln cmpd="sng">
            <a:solidFill>
              <a:srgbClr val="268FCA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bg1"/>
              </a:solidFill>
            </a:endParaRPr>
          </a:p>
        </p:txBody>
      </p:sp>
      <p:sp>
        <p:nvSpPr>
          <p:cNvPr id="18" name="矩形 17"/>
          <p:cNvSpPr/>
          <p:nvPr/>
        </p:nvSpPr>
        <p:spPr>
          <a:xfrm flipV="1">
            <a:off x="3778898" y="1062176"/>
            <a:ext cx="2382252" cy="4571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3">
              <a:hueOff val="11250266"/>
              <a:satOff val="-16880"/>
              <a:lumOff val="-2745"/>
              <a:alphaOff val="0"/>
            </a:schemeClr>
          </a:lnRef>
          <a:fillRef idx="1">
            <a:schemeClr val="accent3">
              <a:hueOff val="11250266"/>
              <a:satOff val="-16880"/>
              <a:lumOff val="-2745"/>
              <a:alphaOff val="0"/>
            </a:schemeClr>
          </a:fillRef>
          <a:effectRef idx="0">
            <a:schemeClr val="accent3">
              <a:hueOff val="11250266"/>
              <a:satOff val="-16880"/>
              <a:lumOff val="-2745"/>
              <a:alphaOff val="0"/>
            </a:schemeClr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bg1"/>
              </a:solidFill>
            </a:endParaRPr>
          </a:p>
        </p:txBody>
      </p:sp>
      <p:sp>
        <p:nvSpPr>
          <p:cNvPr id="19" name="矩形 18"/>
          <p:cNvSpPr/>
          <p:nvPr/>
        </p:nvSpPr>
        <p:spPr>
          <a:xfrm flipV="1">
            <a:off x="7269741" y="1039316"/>
            <a:ext cx="2382252" cy="4571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3">
              <a:hueOff val="11250266"/>
              <a:satOff val="-16880"/>
              <a:lumOff val="-2745"/>
              <a:alphaOff val="0"/>
            </a:schemeClr>
          </a:lnRef>
          <a:fillRef idx="1">
            <a:schemeClr val="accent3">
              <a:hueOff val="11250266"/>
              <a:satOff val="-16880"/>
              <a:lumOff val="-2745"/>
              <a:alphaOff val="0"/>
            </a:schemeClr>
          </a:fillRef>
          <a:effectRef idx="0">
            <a:schemeClr val="accent3">
              <a:hueOff val="11250266"/>
              <a:satOff val="-16880"/>
              <a:lumOff val="-2745"/>
              <a:alphaOff val="0"/>
            </a:schemeClr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bg1"/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6466572" y="440521"/>
            <a:ext cx="44595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400" dirty="0" smtClean="0">
                <a:solidFill>
                  <a:schemeClr val="bg1"/>
                </a:solidFill>
              </a:rPr>
              <a:t>?</a:t>
            </a:r>
            <a:endParaRPr kumimoji="1" lang="zh-CN" altLang="en-US" sz="4400" dirty="0">
              <a:solidFill>
                <a:schemeClr val="bg1"/>
              </a:solidFill>
            </a:endParaRPr>
          </a:p>
        </p:txBody>
      </p:sp>
      <p:cxnSp>
        <p:nvCxnSpPr>
          <p:cNvPr id="22" name="直线连接符 21"/>
          <p:cNvCxnSpPr/>
          <p:nvPr/>
        </p:nvCxnSpPr>
        <p:spPr>
          <a:xfrm>
            <a:off x="6696844" y="1332136"/>
            <a:ext cx="0" cy="1179773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1575" y="2929"/>
            <a:ext cx="1800225" cy="44767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70848" y="52226"/>
            <a:ext cx="1097479" cy="39454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4464596" y="71999"/>
            <a:ext cx="6612272" cy="468049"/>
          </a:xfrm>
          <a:ln>
            <a:noFill/>
          </a:ln>
        </p:spPr>
        <p:txBody>
          <a:bodyPr>
            <a:noAutofit/>
          </a:bodyPr>
          <a:lstStyle/>
          <a:p>
            <a:r>
              <a:rPr lang="zh-CN" altLang="en-US" sz="2000" b="1" dirty="0">
                <a:latin typeface="Microsoft YaHei" charset="-122"/>
                <a:ea typeface="Microsoft YaHei" charset="-122"/>
                <a:cs typeface="Microsoft YaHei" charset="-122"/>
              </a:rPr>
              <a:t>大数据安全与隐私</a:t>
            </a:r>
            <a:r>
              <a:rPr lang="zh-CN" altLang="en-US" sz="2000" b="1" dirty="0" smtClean="0">
                <a:latin typeface="Microsoft YaHei" charset="-122"/>
                <a:ea typeface="Microsoft YaHei" charset="-122"/>
                <a:cs typeface="Microsoft YaHei" charset="-122"/>
              </a:rPr>
              <a:t>保护  </a:t>
            </a:r>
            <a:r>
              <a:rPr lang="en-US" altLang="zh-CN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-</a:t>
            </a:r>
            <a:r>
              <a:rPr lang="zh-CN" alt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 “</a:t>
            </a:r>
            <a:r>
              <a:rPr lang="zh-CN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隐私泄露”是大数据安全首要风险</a:t>
            </a:r>
            <a:endParaRPr lang="zh-CN" altLang="en-US" sz="1600" b="1" dirty="0">
              <a:solidFill>
                <a:schemeClr val="bg1">
                  <a:lumMod val="5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grpSp>
        <p:nvGrpSpPr>
          <p:cNvPr id="2" name="组 1"/>
          <p:cNvGrpSpPr/>
          <p:nvPr/>
        </p:nvGrpSpPr>
        <p:grpSpPr>
          <a:xfrm>
            <a:off x="4032548" y="612056"/>
            <a:ext cx="5567089" cy="2114929"/>
            <a:chOff x="442100" y="612056"/>
            <a:chExt cx="5567089" cy="2114929"/>
          </a:xfrm>
        </p:grpSpPr>
        <p:sp>
          <p:nvSpPr>
            <p:cNvPr id="22" name="矩形 21"/>
            <p:cNvSpPr/>
            <p:nvPr/>
          </p:nvSpPr>
          <p:spPr>
            <a:xfrm>
              <a:off x="1224236" y="612056"/>
              <a:ext cx="4784953" cy="211492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 sz="120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23" name="五边形 22"/>
            <p:cNvSpPr/>
            <p:nvPr/>
          </p:nvSpPr>
          <p:spPr>
            <a:xfrm>
              <a:off x="474785" y="612056"/>
              <a:ext cx="691800" cy="688396"/>
            </a:xfrm>
            <a:prstGeom prst="homePlate">
              <a:avLst>
                <a:gd name="adj" fmla="val 22683"/>
              </a:avLst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 sz="120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24" name="圆角矩形 23"/>
            <p:cNvSpPr/>
            <p:nvPr/>
          </p:nvSpPr>
          <p:spPr>
            <a:xfrm>
              <a:off x="1440260" y="1358322"/>
              <a:ext cx="4428876" cy="747677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 sz="120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25" name="圆角矩形 24"/>
            <p:cNvSpPr/>
            <p:nvPr/>
          </p:nvSpPr>
          <p:spPr>
            <a:xfrm>
              <a:off x="1440260" y="695561"/>
              <a:ext cx="4428876" cy="579257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 sz="120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26" name="圆角矩形 25"/>
            <p:cNvSpPr/>
            <p:nvPr/>
          </p:nvSpPr>
          <p:spPr>
            <a:xfrm>
              <a:off x="1521027" y="760352"/>
              <a:ext cx="980051" cy="45477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Aft>
                  <a:spcPts val="0"/>
                </a:spcAft>
              </a:pPr>
              <a:r>
                <a:rPr lang="zh-CN" sz="1200" kern="1200" dirty="0">
                  <a:solidFill>
                    <a:schemeClr val="bg1"/>
                  </a:solidFill>
                  <a:effectLst/>
                  <a:latin typeface="Microsoft YaHei" charset="-122"/>
                  <a:ea typeface="Microsoft YaHei" charset="-122"/>
                  <a:cs typeface="Microsoft YaHei" charset="-122"/>
                </a:rPr>
                <a:t>网络空间</a:t>
              </a:r>
              <a:endParaRPr lang="zh-CN" sz="1200" dirty="0">
                <a:solidFill>
                  <a:schemeClr val="bg1"/>
                </a:solidFill>
                <a:effectLst/>
                <a:latin typeface="Microsoft YaHei" charset="-122"/>
                <a:ea typeface="Microsoft YaHei" charset="-122"/>
                <a:cs typeface="Microsoft YaHei" charset="-122"/>
              </a:endParaRPr>
            </a:p>
            <a:p>
              <a:pPr algn="ctr">
                <a:spcAft>
                  <a:spcPts val="0"/>
                </a:spcAft>
              </a:pPr>
              <a:r>
                <a:rPr lang="zh-CN" sz="1200" kern="1200" dirty="0">
                  <a:solidFill>
                    <a:schemeClr val="bg1"/>
                  </a:solidFill>
                  <a:effectLst/>
                  <a:latin typeface="Microsoft YaHei" charset="-122"/>
                  <a:ea typeface="Microsoft YaHei" charset="-122"/>
                  <a:cs typeface="Microsoft YaHei" charset="-122"/>
                </a:rPr>
                <a:t>安全立法</a:t>
              </a:r>
              <a:endParaRPr lang="zh-CN" sz="1200" dirty="0">
                <a:solidFill>
                  <a:schemeClr val="bg1"/>
                </a:solidFill>
                <a:effectLst/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27" name="圆角矩形 26"/>
            <p:cNvSpPr/>
            <p:nvPr/>
          </p:nvSpPr>
          <p:spPr>
            <a:xfrm>
              <a:off x="2604420" y="760352"/>
              <a:ext cx="980051" cy="447234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spcAft>
                  <a:spcPts val="0"/>
                </a:spcAft>
              </a:pPr>
              <a:r>
                <a:rPr lang="zh-CN" sz="1200" kern="1200" dirty="0">
                  <a:solidFill>
                    <a:schemeClr val="bg1"/>
                  </a:solidFill>
                  <a:effectLst/>
                  <a:latin typeface="Microsoft YaHei" charset="-122"/>
                  <a:ea typeface="Microsoft YaHei" charset="-122"/>
                  <a:cs typeface="Microsoft YaHei" charset="-122"/>
                </a:rPr>
                <a:t>大数据安全和隐私保护标准</a:t>
              </a:r>
              <a:endParaRPr lang="zh-CN" sz="1200" dirty="0">
                <a:solidFill>
                  <a:schemeClr val="bg1"/>
                </a:solidFill>
                <a:effectLst/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28" name="圆角矩形 27"/>
            <p:cNvSpPr/>
            <p:nvPr/>
          </p:nvSpPr>
          <p:spPr>
            <a:xfrm>
              <a:off x="3700569" y="760352"/>
              <a:ext cx="980051" cy="439513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spcAft>
                  <a:spcPts val="0"/>
                </a:spcAft>
              </a:pPr>
              <a:r>
                <a:rPr lang="zh-CN" sz="1200" kern="1200">
                  <a:solidFill>
                    <a:schemeClr val="bg1"/>
                  </a:solidFill>
                  <a:effectLst/>
                  <a:latin typeface="Microsoft YaHei" charset="-122"/>
                  <a:ea typeface="Microsoft YaHei" charset="-122"/>
                  <a:cs typeface="Microsoft YaHei" charset="-122"/>
                </a:rPr>
                <a:t>大数据监管</a:t>
              </a:r>
              <a:endParaRPr lang="zh-CN" sz="1200">
                <a:solidFill>
                  <a:schemeClr val="bg1"/>
                </a:solidFill>
                <a:effectLst/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29" name="圆角矩形 28"/>
            <p:cNvSpPr/>
            <p:nvPr/>
          </p:nvSpPr>
          <p:spPr>
            <a:xfrm>
              <a:off x="4780689" y="773159"/>
              <a:ext cx="980051" cy="423551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spcAft>
                  <a:spcPts val="0"/>
                </a:spcAft>
              </a:pPr>
              <a:r>
                <a:rPr lang="zh-CN" sz="1200" kern="1200" dirty="0">
                  <a:solidFill>
                    <a:schemeClr val="bg1"/>
                  </a:solidFill>
                  <a:effectLst/>
                  <a:latin typeface="Microsoft YaHei" charset="-122"/>
                  <a:ea typeface="Microsoft YaHei" charset="-122"/>
                  <a:cs typeface="Microsoft YaHei" charset="-122"/>
                </a:rPr>
                <a:t>人才和核心</a:t>
              </a:r>
              <a:endParaRPr lang="zh-CN" sz="1200" dirty="0">
                <a:solidFill>
                  <a:schemeClr val="bg1"/>
                </a:solidFill>
                <a:effectLst/>
                <a:latin typeface="Microsoft YaHei" charset="-122"/>
                <a:ea typeface="Microsoft YaHei" charset="-122"/>
                <a:cs typeface="Microsoft YaHei" charset="-122"/>
              </a:endParaRPr>
            </a:p>
            <a:p>
              <a:pPr algn="ctr">
                <a:spcAft>
                  <a:spcPts val="0"/>
                </a:spcAft>
              </a:pPr>
              <a:r>
                <a:rPr lang="zh-CN" sz="1200" kern="1200" dirty="0">
                  <a:solidFill>
                    <a:schemeClr val="bg1"/>
                  </a:solidFill>
                  <a:effectLst/>
                  <a:latin typeface="Microsoft YaHei" charset="-122"/>
                  <a:ea typeface="Microsoft YaHei" charset="-122"/>
                  <a:cs typeface="Microsoft YaHei" charset="-122"/>
                </a:rPr>
                <a:t>技术</a:t>
              </a:r>
              <a:endParaRPr lang="zh-CN" sz="1200" dirty="0">
                <a:solidFill>
                  <a:schemeClr val="bg1"/>
                </a:solidFill>
                <a:effectLst/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30" name="圆角矩形 29"/>
            <p:cNvSpPr/>
            <p:nvPr/>
          </p:nvSpPr>
          <p:spPr>
            <a:xfrm>
              <a:off x="1521027" y="1459503"/>
              <a:ext cx="1086810" cy="274883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spcAft>
                  <a:spcPts val="0"/>
                </a:spcAft>
              </a:pPr>
              <a:r>
                <a:rPr lang="zh-CN" sz="1200" kern="1200" dirty="0">
                  <a:solidFill>
                    <a:schemeClr val="bg1"/>
                  </a:solidFill>
                  <a:effectLst/>
                  <a:latin typeface="Microsoft YaHei" charset="-122"/>
                  <a:ea typeface="Microsoft YaHei" charset="-122"/>
                  <a:cs typeface="Microsoft YaHei" charset="-122"/>
                </a:rPr>
                <a:t>基础设施管理</a:t>
              </a:r>
              <a:endParaRPr lang="zh-CN" sz="1200" dirty="0">
                <a:solidFill>
                  <a:schemeClr val="bg1"/>
                </a:solidFill>
                <a:effectLst/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31" name="圆角矩形 30"/>
            <p:cNvSpPr/>
            <p:nvPr/>
          </p:nvSpPr>
          <p:spPr>
            <a:xfrm>
              <a:off x="2675553" y="1459503"/>
              <a:ext cx="980051" cy="274884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Aft>
                  <a:spcPts val="0"/>
                </a:spcAft>
              </a:pPr>
              <a:r>
                <a:rPr lang="zh-CN" sz="1200" kern="1200">
                  <a:solidFill>
                    <a:schemeClr val="bg1"/>
                  </a:solidFill>
                  <a:effectLst/>
                  <a:latin typeface="Microsoft YaHei" charset="-122"/>
                  <a:ea typeface="Microsoft YaHei" charset="-122"/>
                  <a:cs typeface="Microsoft YaHei" charset="-122"/>
                </a:rPr>
                <a:t>数据治理</a:t>
              </a:r>
              <a:endParaRPr lang="zh-CN" sz="1200">
                <a:solidFill>
                  <a:schemeClr val="bg1"/>
                </a:solidFill>
                <a:effectLst/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32" name="圆角矩形 31"/>
            <p:cNvSpPr/>
            <p:nvPr/>
          </p:nvSpPr>
          <p:spPr>
            <a:xfrm>
              <a:off x="3710659" y="1469103"/>
              <a:ext cx="980051" cy="274884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Aft>
                  <a:spcPts val="0"/>
                </a:spcAft>
              </a:pPr>
              <a:r>
                <a:rPr lang="zh-CN" sz="1200" kern="1200" smtClean="0">
                  <a:solidFill>
                    <a:schemeClr val="bg1"/>
                  </a:solidFill>
                  <a:effectLst/>
                  <a:latin typeface="Microsoft YaHei" charset="-122"/>
                  <a:ea typeface="Microsoft YaHei" charset="-122"/>
                  <a:cs typeface="Microsoft YaHei" charset="-122"/>
                </a:rPr>
                <a:t>访问控制</a:t>
              </a:r>
              <a:endParaRPr lang="zh-CN" sz="1200" dirty="0">
                <a:solidFill>
                  <a:schemeClr val="bg1"/>
                </a:solidFill>
                <a:effectLst/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33" name="圆角矩形 32"/>
            <p:cNvSpPr/>
            <p:nvPr/>
          </p:nvSpPr>
          <p:spPr>
            <a:xfrm>
              <a:off x="4745765" y="1459503"/>
              <a:ext cx="1068316" cy="274883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spcAft>
                  <a:spcPts val="0"/>
                </a:spcAft>
              </a:pPr>
              <a:r>
                <a:rPr lang="zh-CN" sz="1200" kern="1200" dirty="0" smtClean="0">
                  <a:solidFill>
                    <a:schemeClr val="bg1"/>
                  </a:solidFill>
                  <a:effectLst/>
                  <a:latin typeface="Microsoft YaHei" charset="-122"/>
                  <a:ea typeface="Microsoft YaHei" charset="-122"/>
                  <a:cs typeface="Microsoft YaHei" charset="-122"/>
                </a:rPr>
                <a:t>设备注册</a:t>
              </a:r>
              <a:endParaRPr lang="zh-CN" sz="1200" dirty="0">
                <a:solidFill>
                  <a:schemeClr val="bg1"/>
                </a:solidFill>
                <a:effectLst/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35" name="圆角矩形 34"/>
            <p:cNvSpPr/>
            <p:nvPr/>
          </p:nvSpPr>
          <p:spPr>
            <a:xfrm>
              <a:off x="1521027" y="1783256"/>
              <a:ext cx="4293053" cy="274884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Aft>
                  <a:spcPts val="0"/>
                </a:spcAft>
              </a:pPr>
              <a:r>
                <a:rPr lang="zh-CN" sz="1200" kern="1200" dirty="0">
                  <a:solidFill>
                    <a:schemeClr val="bg1"/>
                  </a:solidFill>
                  <a:effectLst/>
                  <a:latin typeface="Microsoft YaHei" charset="-122"/>
                  <a:ea typeface="Microsoft YaHei" charset="-122"/>
                  <a:cs typeface="Microsoft YaHei" charset="-122"/>
                </a:rPr>
                <a:t>风险管理与责任控制</a:t>
              </a:r>
              <a:endParaRPr lang="zh-CN" sz="1200" dirty="0">
                <a:solidFill>
                  <a:schemeClr val="bg1"/>
                </a:solidFill>
                <a:effectLst/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37" name="圆角矩形 36"/>
            <p:cNvSpPr/>
            <p:nvPr/>
          </p:nvSpPr>
          <p:spPr>
            <a:xfrm>
              <a:off x="1440260" y="2177193"/>
              <a:ext cx="4428875" cy="510524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 sz="120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38" name="圆角矩形 37"/>
            <p:cNvSpPr/>
            <p:nvPr/>
          </p:nvSpPr>
          <p:spPr>
            <a:xfrm>
              <a:off x="1685436" y="2288760"/>
              <a:ext cx="980051" cy="320419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Aft>
                  <a:spcPts val="0"/>
                </a:spcAft>
              </a:pPr>
              <a:r>
                <a:rPr lang="zh-CN" altLang="en-US" sz="12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平台</a:t>
              </a:r>
              <a:r>
                <a:rPr lang="zh-CN" sz="1200" kern="1200" dirty="0" smtClean="0">
                  <a:solidFill>
                    <a:schemeClr val="bg1"/>
                  </a:solidFill>
                  <a:effectLst/>
                  <a:latin typeface="Microsoft YaHei" charset="-122"/>
                  <a:ea typeface="Microsoft YaHei" charset="-122"/>
                  <a:cs typeface="Microsoft YaHei" charset="-122"/>
                </a:rPr>
                <a:t>层</a:t>
              </a:r>
              <a:endParaRPr lang="zh-CN" sz="1200" dirty="0">
                <a:solidFill>
                  <a:schemeClr val="bg1"/>
                </a:solidFill>
                <a:effectLst/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39" name="圆角矩形 38"/>
            <p:cNvSpPr/>
            <p:nvPr/>
          </p:nvSpPr>
          <p:spPr>
            <a:xfrm>
              <a:off x="2723137" y="2288760"/>
              <a:ext cx="980051" cy="320419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Aft>
                  <a:spcPts val="0"/>
                </a:spcAft>
              </a:pPr>
              <a:r>
                <a:rPr lang="zh-CN" sz="1200" kern="1200">
                  <a:solidFill>
                    <a:schemeClr val="bg1"/>
                  </a:solidFill>
                  <a:effectLst/>
                  <a:latin typeface="Microsoft YaHei" charset="-122"/>
                  <a:ea typeface="Microsoft YaHei" charset="-122"/>
                  <a:cs typeface="Microsoft YaHei" charset="-122"/>
                </a:rPr>
                <a:t>数据层</a:t>
              </a:r>
              <a:endParaRPr lang="zh-CN" sz="1200">
                <a:solidFill>
                  <a:schemeClr val="bg1"/>
                </a:solidFill>
                <a:effectLst/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40" name="圆角矩形 39"/>
            <p:cNvSpPr/>
            <p:nvPr/>
          </p:nvSpPr>
          <p:spPr>
            <a:xfrm>
              <a:off x="3760837" y="2288760"/>
              <a:ext cx="1095351" cy="320419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Aft>
                  <a:spcPts val="0"/>
                </a:spcAft>
              </a:pPr>
              <a:r>
                <a:rPr lang="zh-CN" sz="1200" kern="1200">
                  <a:solidFill>
                    <a:schemeClr val="bg1"/>
                  </a:solidFill>
                  <a:effectLst/>
                  <a:latin typeface="Microsoft YaHei" charset="-122"/>
                  <a:ea typeface="Microsoft YaHei" charset="-122"/>
                  <a:cs typeface="Microsoft YaHei" charset="-122"/>
                </a:rPr>
                <a:t>接口层</a:t>
              </a:r>
              <a:endParaRPr lang="zh-CN" sz="1200">
                <a:solidFill>
                  <a:schemeClr val="bg1"/>
                </a:solidFill>
                <a:effectLst/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41" name="圆角矩形 40"/>
            <p:cNvSpPr/>
            <p:nvPr/>
          </p:nvSpPr>
          <p:spPr>
            <a:xfrm>
              <a:off x="4926258" y="2288760"/>
              <a:ext cx="852331" cy="320419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Aft>
                  <a:spcPts val="0"/>
                </a:spcAft>
              </a:pPr>
              <a:r>
                <a:rPr lang="zh-CN" sz="1200" kern="1200">
                  <a:solidFill>
                    <a:schemeClr val="bg1"/>
                  </a:solidFill>
                  <a:effectLst/>
                  <a:latin typeface="Microsoft YaHei" charset="-122"/>
                  <a:ea typeface="Microsoft YaHei" charset="-122"/>
                  <a:cs typeface="Microsoft YaHei" charset="-122"/>
                </a:rPr>
                <a:t>系统层</a:t>
              </a:r>
              <a:endParaRPr lang="zh-CN" sz="1200">
                <a:solidFill>
                  <a:schemeClr val="bg1"/>
                </a:solidFill>
                <a:effectLst/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43" name="TextBox 43"/>
            <p:cNvSpPr txBox="1"/>
            <p:nvPr/>
          </p:nvSpPr>
          <p:spPr>
            <a:xfrm>
              <a:off x="474785" y="695561"/>
              <a:ext cx="576496" cy="365128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>
                <a:spcAft>
                  <a:spcPts val="0"/>
                </a:spcAft>
              </a:pPr>
              <a:r>
                <a:rPr lang="zh-CN" sz="1200" kern="1200" dirty="0">
                  <a:solidFill>
                    <a:schemeClr val="bg1"/>
                  </a:solidFill>
                  <a:effectLst/>
                  <a:latin typeface="Microsoft YaHei" charset="-122"/>
                  <a:ea typeface="Microsoft YaHei" charset="-122"/>
                  <a:cs typeface="Microsoft YaHei" charset="-122"/>
                </a:rPr>
                <a:t>战略</a:t>
              </a:r>
              <a:endParaRPr lang="zh-CN" sz="1200" dirty="0">
                <a:solidFill>
                  <a:schemeClr val="bg1"/>
                </a:solidFill>
                <a:effectLst/>
                <a:latin typeface="Microsoft YaHei" charset="-122"/>
                <a:ea typeface="Microsoft YaHei" charset="-122"/>
                <a:cs typeface="Microsoft YaHei" charset="-122"/>
              </a:endParaRPr>
            </a:p>
            <a:p>
              <a:pPr algn="ctr">
                <a:spcAft>
                  <a:spcPts val="0"/>
                </a:spcAft>
              </a:pPr>
              <a:r>
                <a:rPr lang="zh-CN" sz="1200" kern="1200" dirty="0">
                  <a:solidFill>
                    <a:schemeClr val="bg1"/>
                  </a:solidFill>
                  <a:effectLst/>
                  <a:latin typeface="Microsoft YaHei" charset="-122"/>
                  <a:ea typeface="Microsoft YaHei" charset="-122"/>
                  <a:cs typeface="Microsoft YaHei" charset="-122"/>
                </a:rPr>
                <a:t>保障</a:t>
              </a:r>
              <a:endParaRPr lang="zh-CN" sz="1200" dirty="0">
                <a:solidFill>
                  <a:schemeClr val="bg1"/>
                </a:solidFill>
                <a:effectLst/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44" name="五边形 43"/>
            <p:cNvSpPr/>
            <p:nvPr/>
          </p:nvSpPr>
          <p:spPr>
            <a:xfrm>
              <a:off x="466641" y="1358321"/>
              <a:ext cx="691800" cy="747677"/>
            </a:xfrm>
            <a:prstGeom prst="homePlate">
              <a:avLst>
                <a:gd name="adj" fmla="val 22683"/>
              </a:avLst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 sz="120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45" name="五边形 44"/>
            <p:cNvSpPr/>
            <p:nvPr/>
          </p:nvSpPr>
          <p:spPr>
            <a:xfrm>
              <a:off x="459323" y="2163867"/>
              <a:ext cx="691800" cy="523850"/>
            </a:xfrm>
            <a:prstGeom prst="homePlate">
              <a:avLst>
                <a:gd name="adj" fmla="val 22683"/>
              </a:avLst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 sz="120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442100" y="1492379"/>
              <a:ext cx="576496" cy="376981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>
                <a:spcAft>
                  <a:spcPts val="0"/>
                </a:spcAft>
              </a:pPr>
              <a:r>
                <a:rPr lang="zh-CN" sz="1200" kern="1200" dirty="0">
                  <a:solidFill>
                    <a:schemeClr val="bg1"/>
                  </a:solidFill>
                  <a:effectLst/>
                  <a:latin typeface="Microsoft YaHei" charset="-122"/>
                  <a:ea typeface="Microsoft YaHei" charset="-122"/>
                  <a:cs typeface="Microsoft YaHei" charset="-122"/>
                </a:rPr>
                <a:t>运行</a:t>
              </a:r>
              <a:endParaRPr lang="zh-CN" sz="1200" dirty="0">
                <a:solidFill>
                  <a:schemeClr val="bg1"/>
                </a:solidFill>
                <a:effectLst/>
                <a:latin typeface="Microsoft YaHei" charset="-122"/>
                <a:ea typeface="Microsoft YaHei" charset="-122"/>
                <a:cs typeface="Microsoft YaHei" charset="-122"/>
              </a:endParaRPr>
            </a:p>
            <a:p>
              <a:pPr algn="ctr">
                <a:spcAft>
                  <a:spcPts val="0"/>
                </a:spcAft>
              </a:pPr>
              <a:r>
                <a:rPr lang="zh-CN" sz="1200" kern="1200" dirty="0" smtClean="0">
                  <a:solidFill>
                    <a:schemeClr val="bg1"/>
                  </a:solidFill>
                  <a:effectLst/>
                  <a:latin typeface="Microsoft YaHei" charset="-122"/>
                  <a:ea typeface="Microsoft YaHei" charset="-122"/>
                  <a:cs typeface="Microsoft YaHei" charset="-122"/>
                </a:rPr>
                <a:t>保障</a:t>
              </a:r>
              <a:endParaRPr lang="zh-CN" sz="1200" dirty="0">
                <a:solidFill>
                  <a:schemeClr val="bg1"/>
                </a:solidFill>
                <a:effectLst/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47" name="TextBox 47"/>
            <p:cNvSpPr txBox="1"/>
            <p:nvPr/>
          </p:nvSpPr>
          <p:spPr>
            <a:xfrm>
              <a:off x="516975" y="2222853"/>
              <a:ext cx="576496" cy="464864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>
                <a:spcAft>
                  <a:spcPts val="0"/>
                </a:spcAft>
              </a:pPr>
              <a:r>
                <a:rPr lang="zh-CN" sz="1200" kern="1200">
                  <a:solidFill>
                    <a:schemeClr val="bg1"/>
                  </a:solidFill>
                  <a:effectLst/>
                  <a:latin typeface="Microsoft YaHei" charset="-122"/>
                  <a:ea typeface="Microsoft YaHei" charset="-122"/>
                  <a:cs typeface="Microsoft YaHei" charset="-122"/>
                </a:rPr>
                <a:t>技术</a:t>
              </a:r>
              <a:endParaRPr lang="zh-CN" sz="1200">
                <a:solidFill>
                  <a:schemeClr val="bg1"/>
                </a:solidFill>
                <a:effectLst/>
                <a:latin typeface="Microsoft YaHei" charset="-122"/>
                <a:ea typeface="Microsoft YaHei" charset="-122"/>
                <a:cs typeface="Microsoft YaHei" charset="-122"/>
              </a:endParaRPr>
            </a:p>
            <a:p>
              <a:pPr algn="ctr">
                <a:spcAft>
                  <a:spcPts val="0"/>
                </a:spcAft>
              </a:pPr>
              <a:r>
                <a:rPr lang="zh-CN" sz="1200" kern="1200" dirty="0">
                  <a:solidFill>
                    <a:schemeClr val="bg1"/>
                  </a:solidFill>
                  <a:effectLst/>
                  <a:latin typeface="Microsoft YaHei" charset="-122"/>
                  <a:ea typeface="Microsoft YaHei" charset="-122"/>
                  <a:cs typeface="Microsoft YaHei" charset="-122"/>
                </a:rPr>
                <a:t>保障</a:t>
              </a:r>
              <a:endParaRPr lang="zh-CN" sz="1200" dirty="0">
                <a:solidFill>
                  <a:schemeClr val="bg1"/>
                </a:solidFill>
                <a:effectLst/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pic>
        <p:nvPicPr>
          <p:cNvPr id="48" name="图片 4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1575" y="2929"/>
            <a:ext cx="1800225" cy="447675"/>
          </a:xfrm>
          <a:prstGeom prst="rect">
            <a:avLst/>
          </a:prstGeom>
        </p:spPr>
      </p:pic>
      <p:pic>
        <p:nvPicPr>
          <p:cNvPr id="49" name="图片 4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70848" y="52226"/>
            <a:ext cx="1097479" cy="394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932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4631985" y="35992"/>
            <a:ext cx="6612330" cy="468049"/>
          </a:xfrm>
          <a:ln>
            <a:noFill/>
          </a:ln>
        </p:spPr>
        <p:txBody>
          <a:bodyPr>
            <a:noAutofit/>
          </a:bodyPr>
          <a:lstStyle/>
          <a:p>
            <a:r>
              <a:rPr lang="zh-CN" altLang="en-US" sz="2000" b="1" dirty="0">
                <a:latin typeface="Microsoft YaHei" charset="-122"/>
                <a:ea typeface="Microsoft YaHei" charset="-122"/>
                <a:cs typeface="Microsoft YaHei" charset="-122"/>
              </a:rPr>
              <a:t>大数据安全</a:t>
            </a:r>
            <a:r>
              <a:rPr lang="zh-CN" altLang="en-US" sz="2000" b="1" dirty="0" smtClean="0">
                <a:latin typeface="Microsoft YaHei" charset="-122"/>
                <a:ea typeface="Microsoft YaHei" charset="-122"/>
                <a:cs typeface="Microsoft YaHei" charset="-122"/>
              </a:rPr>
              <a:t>策略  </a:t>
            </a:r>
            <a:r>
              <a:rPr lang="en-US" altLang="zh-CN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-</a:t>
            </a:r>
            <a:r>
              <a:rPr lang="zh-CN" alt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zh-CN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“大数据安全”的关注点</a:t>
            </a:r>
            <a:endParaRPr lang="zh-CN" altLang="en-US" sz="1600" b="1" dirty="0">
              <a:solidFill>
                <a:schemeClr val="bg1">
                  <a:lumMod val="5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grpSp>
        <p:nvGrpSpPr>
          <p:cNvPr id="2" name="组 1"/>
          <p:cNvGrpSpPr/>
          <p:nvPr/>
        </p:nvGrpSpPr>
        <p:grpSpPr>
          <a:xfrm>
            <a:off x="593862" y="677139"/>
            <a:ext cx="1850064" cy="2095157"/>
            <a:chOff x="2176582" y="506248"/>
            <a:chExt cx="1850064" cy="2095157"/>
          </a:xfrm>
        </p:grpSpPr>
        <p:sp>
          <p:nvSpPr>
            <p:cNvPr id="21" name="文本框 20"/>
            <p:cNvSpPr txBox="1"/>
            <p:nvPr/>
          </p:nvSpPr>
          <p:spPr>
            <a:xfrm>
              <a:off x="2461482" y="506248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8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边界安全</a:t>
              </a:r>
              <a:endParaRPr kumimoji="1" lang="zh-CN" altLang="en-US" sz="18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2214822" y="871857"/>
              <a:ext cx="1650237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3">
                <a:hueOff val="11250266"/>
                <a:satOff val="-16880"/>
                <a:lumOff val="-2745"/>
                <a:alphaOff val="0"/>
              </a:schemeClr>
            </a:lnRef>
            <a:fillRef idx="1">
              <a:schemeClr val="accent3">
                <a:hueOff val="11250266"/>
                <a:satOff val="-16880"/>
                <a:lumOff val="-2745"/>
                <a:alphaOff val="0"/>
              </a:schemeClr>
            </a:fillRef>
            <a:effectRef idx="0">
              <a:schemeClr val="accent3">
                <a:hueOff val="11250266"/>
                <a:satOff val="-16880"/>
                <a:lumOff val="-2745"/>
                <a:alphaOff val="0"/>
              </a:schemeClr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2181023" y="929384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6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技术概念</a:t>
              </a:r>
              <a:endParaRPr kumimoji="1" lang="zh-CN" altLang="en-US" sz="16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2309346" y="1236270"/>
              <a:ext cx="171730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400" dirty="0" smtClean="0">
                  <a:solidFill>
                    <a:schemeClr val="bg1">
                      <a:lumMod val="50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用户认证</a:t>
              </a:r>
              <a:r>
                <a:rPr kumimoji="1" lang="en-US" altLang="zh-CN" sz="1400" dirty="0" smtClean="0">
                  <a:solidFill>
                    <a:schemeClr val="bg1">
                      <a:lumMod val="50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, </a:t>
              </a:r>
              <a:r>
                <a:rPr kumimoji="1" lang="zh-CN" altLang="en-US" sz="1400" dirty="0" smtClean="0">
                  <a:solidFill>
                    <a:schemeClr val="bg1">
                      <a:lumMod val="50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网络隔离</a:t>
              </a:r>
              <a:endParaRPr kumimoji="1" lang="zh-CN" altLang="en-US" sz="1400" dirty="0">
                <a:solidFill>
                  <a:schemeClr val="bg1">
                    <a:lumMod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2176582" y="1569514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6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技术实现</a:t>
              </a:r>
              <a:endParaRPr kumimoji="1" lang="zh-CN" altLang="en-US" sz="16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2280193" y="1862741"/>
              <a:ext cx="1672189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400" dirty="0" smtClean="0">
                  <a:solidFill>
                    <a:schemeClr val="bg1">
                      <a:lumMod val="95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Giano</a:t>
              </a:r>
              <a:r>
                <a:rPr kumimoji="1" lang="zh-CN" altLang="en-US" sz="1400" b="1" dirty="0" smtClean="0">
                  <a:ln w="18000">
                    <a:solidFill>
                      <a:schemeClr val="accent2">
                        <a:satMod val="140000"/>
                      </a:schemeClr>
                    </a:solidFill>
                    <a:prstDash val="solid"/>
                    <a:miter lim="800000"/>
                  </a:ln>
                  <a:solidFill>
                    <a:schemeClr val="bg1">
                      <a:lumMod val="95000"/>
                    </a:schemeClr>
                  </a:solidFill>
                  <a:effectLst>
                    <a:outerShdw blurRad="25500" dist="23000" dir="7020000" algn="tl">
                      <a:srgbClr val="000000">
                        <a:alpha val="50000"/>
                      </a:srgbClr>
                    </a:outerShdw>
                  </a:effectLst>
                  <a:latin typeface="Microsoft YaHei" charset="-122"/>
                  <a:ea typeface="Microsoft YaHei" charset="-122"/>
                  <a:cs typeface="Microsoft YaHei" charset="-122"/>
                </a:rPr>
                <a:t> *</a:t>
              </a:r>
              <a:endParaRPr kumimoji="1" lang="en-US" altLang="zh-CN" sz="14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solidFill>
                  <a:schemeClr val="bg1">
                    <a:lumMod val="95000"/>
                  </a:schemeClr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  <a:latin typeface="Microsoft YaHei" charset="-122"/>
                <a:ea typeface="Microsoft YaHei" charset="-122"/>
                <a:cs typeface="Microsoft YaHei" charset="-122"/>
              </a:endParaRPr>
            </a:p>
            <a:p>
              <a:r>
                <a:rPr kumimoji="1" lang="en-US" altLang="zh-CN" sz="1400" dirty="0" smtClean="0">
                  <a:solidFill>
                    <a:schemeClr val="bg1">
                      <a:lumMod val="50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Kerberos</a:t>
              </a:r>
              <a:r>
                <a:rPr kumimoji="1" lang="zh-CN" altLang="en-US" sz="1400" dirty="0" smtClean="0">
                  <a:solidFill>
                    <a:schemeClr val="bg1">
                      <a:lumMod val="50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 </a:t>
              </a:r>
              <a:r>
                <a:rPr kumimoji="1" lang="en-US" altLang="zh-CN" sz="1400" dirty="0" smtClean="0">
                  <a:solidFill>
                    <a:schemeClr val="bg1">
                      <a:lumMod val="50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&amp;</a:t>
              </a:r>
              <a:r>
                <a:rPr kumimoji="1" lang="zh-CN" altLang="en-US" sz="1400" dirty="0" smtClean="0">
                  <a:solidFill>
                    <a:schemeClr val="bg1">
                      <a:lumMod val="50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 </a:t>
              </a:r>
              <a:r>
                <a:rPr kumimoji="1" lang="en-US" altLang="zh-CN" sz="1400" dirty="0" smtClean="0">
                  <a:solidFill>
                    <a:schemeClr val="bg1">
                      <a:lumMod val="50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LDAP</a:t>
              </a:r>
            </a:p>
            <a:p>
              <a:r>
                <a:rPr kumimoji="1" lang="en-US" altLang="zh-CN" sz="1400" dirty="0" smtClean="0">
                  <a:solidFill>
                    <a:schemeClr val="bg1">
                      <a:lumMod val="50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Firewall &amp; Rules</a:t>
              </a:r>
              <a:endParaRPr kumimoji="1" lang="zh-CN" altLang="en-US" sz="1400" dirty="0">
                <a:solidFill>
                  <a:schemeClr val="bg1">
                    <a:lumMod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49" name="组 48"/>
          <p:cNvGrpSpPr/>
          <p:nvPr/>
        </p:nvGrpSpPr>
        <p:grpSpPr>
          <a:xfrm>
            <a:off x="4266006" y="677139"/>
            <a:ext cx="1934013" cy="2095708"/>
            <a:chOff x="2176582" y="506248"/>
            <a:chExt cx="1934013" cy="2095708"/>
          </a:xfrm>
        </p:grpSpPr>
        <p:sp>
          <p:nvSpPr>
            <p:cNvPr id="50" name="文本框 49"/>
            <p:cNvSpPr txBox="1"/>
            <p:nvPr/>
          </p:nvSpPr>
          <p:spPr>
            <a:xfrm>
              <a:off x="2461482" y="506248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800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访问</a:t>
              </a:r>
              <a:r>
                <a:rPr kumimoji="1" lang="zh-CN" altLang="en-US" sz="18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控制</a:t>
              </a:r>
              <a:endParaRPr kumimoji="1" lang="zh-CN" altLang="en-US" sz="18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214822" y="871857"/>
              <a:ext cx="1650237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3">
                <a:hueOff val="11250266"/>
                <a:satOff val="-16880"/>
                <a:lumOff val="-2745"/>
                <a:alphaOff val="0"/>
              </a:schemeClr>
            </a:lnRef>
            <a:fillRef idx="1">
              <a:schemeClr val="accent3">
                <a:hueOff val="11250266"/>
                <a:satOff val="-16880"/>
                <a:lumOff val="-2745"/>
                <a:alphaOff val="0"/>
              </a:schemeClr>
            </a:fillRef>
            <a:effectRef idx="0">
              <a:schemeClr val="accent3">
                <a:hueOff val="11250266"/>
                <a:satOff val="-16880"/>
                <a:lumOff val="-2745"/>
                <a:alphaOff val="0"/>
              </a:schemeClr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2" name="文本框 51"/>
            <p:cNvSpPr txBox="1"/>
            <p:nvPr/>
          </p:nvSpPr>
          <p:spPr>
            <a:xfrm>
              <a:off x="2181023" y="929384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6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技术概念</a:t>
              </a:r>
              <a:endParaRPr kumimoji="1" lang="zh-CN" altLang="en-US" sz="16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53" name="文本框 52"/>
            <p:cNvSpPr txBox="1"/>
            <p:nvPr/>
          </p:nvSpPr>
          <p:spPr>
            <a:xfrm>
              <a:off x="2310102" y="1243979"/>
              <a:ext cx="180049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400" dirty="0">
                  <a:solidFill>
                    <a:schemeClr val="bg1">
                      <a:lumMod val="50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用户授权、权限配置</a:t>
              </a:r>
            </a:p>
          </p:txBody>
        </p:sp>
        <p:sp>
          <p:nvSpPr>
            <p:cNvPr id="54" name="文本框 53"/>
            <p:cNvSpPr txBox="1"/>
            <p:nvPr/>
          </p:nvSpPr>
          <p:spPr>
            <a:xfrm>
              <a:off x="2176582" y="1569514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6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技术实现</a:t>
              </a:r>
              <a:endParaRPr kumimoji="1" lang="zh-CN" altLang="en-US" sz="16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55" name="文本框 54"/>
            <p:cNvSpPr txBox="1"/>
            <p:nvPr/>
          </p:nvSpPr>
          <p:spPr>
            <a:xfrm>
              <a:off x="2329112" y="1863292"/>
              <a:ext cx="1493422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400" dirty="0">
                  <a:solidFill>
                    <a:schemeClr val="bg1">
                      <a:lumMod val="95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Data</a:t>
              </a:r>
              <a:r>
                <a:rPr kumimoji="1" lang="zh-CN" altLang="en-US" sz="1400" dirty="0">
                  <a:solidFill>
                    <a:schemeClr val="bg1">
                      <a:lumMod val="95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 </a:t>
              </a:r>
              <a:r>
                <a:rPr kumimoji="1" lang="en-US" altLang="zh-CN" sz="1400" dirty="0" smtClean="0">
                  <a:solidFill>
                    <a:schemeClr val="bg1">
                      <a:lumMod val="95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Master</a:t>
              </a:r>
              <a:r>
                <a:rPr kumimoji="1" lang="zh-CN" altLang="en-US" sz="1400" b="1" dirty="0">
                  <a:ln w="18000">
                    <a:solidFill>
                      <a:schemeClr val="accent2">
                        <a:satMod val="140000"/>
                      </a:schemeClr>
                    </a:solidFill>
                    <a:prstDash val="solid"/>
                    <a:miter lim="800000"/>
                  </a:ln>
                  <a:solidFill>
                    <a:schemeClr val="bg1">
                      <a:lumMod val="95000"/>
                    </a:schemeClr>
                  </a:solidFill>
                  <a:effectLst>
                    <a:outerShdw blurRad="25500" dist="23000" dir="7020000" algn="tl">
                      <a:srgbClr val="000000">
                        <a:alpha val="50000"/>
                      </a:srgbClr>
                    </a:outerShdw>
                  </a:effectLst>
                  <a:latin typeface="Microsoft YaHei" charset="-122"/>
                  <a:ea typeface="Microsoft YaHei" charset="-122"/>
                  <a:cs typeface="Microsoft YaHei" charset="-122"/>
                </a:rPr>
                <a:t> *</a:t>
              </a:r>
              <a:r>
                <a:rPr kumimoji="1" lang="en-US" altLang="zh-CN" sz="14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 </a:t>
              </a:r>
              <a:endPara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  <a:p>
              <a:r>
                <a:rPr kumimoji="1" lang="en-US" altLang="zh-CN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Apache</a:t>
              </a:r>
              <a:r>
                <a:rPr kumimoji="1"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 </a:t>
              </a:r>
              <a:r>
                <a:rPr kumimoji="1" lang="en-US" altLang="zh-CN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Ranger</a:t>
              </a:r>
            </a:p>
            <a:p>
              <a:r>
                <a:rPr kumimoji="1" lang="en-US" altLang="zh-CN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Apache</a:t>
              </a:r>
              <a:r>
                <a:rPr kumimoji="1"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 </a:t>
              </a:r>
              <a:r>
                <a:rPr kumimoji="1" lang="en-US" altLang="zh-CN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Sentry</a:t>
              </a:r>
              <a:endPara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57" name="组 56"/>
          <p:cNvGrpSpPr/>
          <p:nvPr/>
        </p:nvGrpSpPr>
        <p:grpSpPr>
          <a:xfrm>
            <a:off x="7938150" y="677139"/>
            <a:ext cx="2018229" cy="2090481"/>
            <a:chOff x="2176582" y="506248"/>
            <a:chExt cx="2018229" cy="2090481"/>
          </a:xfrm>
        </p:grpSpPr>
        <p:sp>
          <p:nvSpPr>
            <p:cNvPr id="58" name="文本框 57"/>
            <p:cNvSpPr txBox="1"/>
            <p:nvPr/>
          </p:nvSpPr>
          <p:spPr>
            <a:xfrm>
              <a:off x="2461482" y="506248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8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边界安全</a:t>
              </a:r>
              <a:endParaRPr kumimoji="1" lang="zh-CN" altLang="en-US" sz="18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59" name="矩形 58"/>
            <p:cNvSpPr/>
            <p:nvPr/>
          </p:nvSpPr>
          <p:spPr>
            <a:xfrm>
              <a:off x="2214822" y="871857"/>
              <a:ext cx="1650237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3">
                <a:hueOff val="11250266"/>
                <a:satOff val="-16880"/>
                <a:lumOff val="-2745"/>
                <a:alphaOff val="0"/>
              </a:schemeClr>
            </a:lnRef>
            <a:fillRef idx="1">
              <a:schemeClr val="accent3">
                <a:hueOff val="11250266"/>
                <a:satOff val="-16880"/>
                <a:lumOff val="-2745"/>
                <a:alphaOff val="0"/>
              </a:schemeClr>
            </a:fillRef>
            <a:effectRef idx="0">
              <a:schemeClr val="accent3">
                <a:hueOff val="11250266"/>
                <a:satOff val="-16880"/>
                <a:lumOff val="-2745"/>
                <a:alphaOff val="0"/>
              </a:schemeClr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60" name="文本框 59"/>
            <p:cNvSpPr txBox="1"/>
            <p:nvPr/>
          </p:nvSpPr>
          <p:spPr>
            <a:xfrm>
              <a:off x="2181023" y="929384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6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技术概念</a:t>
              </a:r>
              <a:endParaRPr kumimoji="1" lang="zh-CN" altLang="en-US" sz="16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61" name="文本框 60"/>
            <p:cNvSpPr txBox="1"/>
            <p:nvPr/>
          </p:nvSpPr>
          <p:spPr>
            <a:xfrm>
              <a:off x="2394318" y="1229890"/>
              <a:ext cx="180049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400" dirty="0">
                  <a:solidFill>
                    <a:schemeClr val="bg1">
                      <a:lumMod val="50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日志审计、血缘分析</a:t>
              </a:r>
            </a:p>
          </p:txBody>
        </p:sp>
        <p:sp>
          <p:nvSpPr>
            <p:cNvPr id="62" name="文本框 61"/>
            <p:cNvSpPr txBox="1"/>
            <p:nvPr/>
          </p:nvSpPr>
          <p:spPr>
            <a:xfrm>
              <a:off x="2176582" y="1569514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6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技术实现</a:t>
              </a:r>
              <a:endParaRPr kumimoji="1" lang="zh-CN" altLang="en-US" sz="16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2368405" y="1858065"/>
              <a:ext cx="1551643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400" dirty="0" smtClean="0">
                  <a:solidFill>
                    <a:schemeClr val="bg1">
                      <a:lumMod val="95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Dscheduler</a:t>
              </a:r>
              <a:r>
                <a:rPr kumimoji="1" lang="zh-CN" altLang="en-US" sz="1400" b="1" dirty="0" smtClean="0">
                  <a:ln w="18000">
                    <a:solidFill>
                      <a:schemeClr val="accent2">
                        <a:satMod val="140000"/>
                      </a:schemeClr>
                    </a:solidFill>
                    <a:prstDash val="solid"/>
                    <a:miter lim="800000"/>
                  </a:ln>
                  <a:solidFill>
                    <a:schemeClr val="bg1">
                      <a:lumMod val="95000"/>
                    </a:schemeClr>
                  </a:solidFill>
                  <a:effectLst>
                    <a:outerShdw blurRad="25500" dist="23000" dir="7020000" algn="tl">
                      <a:srgbClr val="000000">
                        <a:alpha val="50000"/>
                      </a:srgbClr>
                    </a:outerShdw>
                  </a:effectLst>
                  <a:latin typeface="Microsoft YaHei" charset="-122"/>
                  <a:ea typeface="Microsoft YaHei" charset="-122"/>
                  <a:cs typeface="Microsoft YaHei" charset="-122"/>
                </a:rPr>
                <a:t> *</a:t>
              </a:r>
              <a:endParaRPr kumimoji="1" lang="en-US" altLang="zh-CN" sz="14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solidFill>
                  <a:schemeClr val="bg1">
                    <a:lumMod val="95000"/>
                  </a:schemeClr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  <a:latin typeface="Microsoft YaHei" charset="-122"/>
                <a:ea typeface="Microsoft YaHei" charset="-122"/>
                <a:cs typeface="Microsoft YaHei" charset="-122"/>
              </a:endParaRPr>
            </a:p>
            <a:p>
              <a:r>
                <a:rPr kumimoji="1" lang="en-US" altLang="zh-CN" sz="1400" dirty="0">
                  <a:solidFill>
                    <a:schemeClr val="bg1">
                      <a:lumMod val="95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Data Master</a:t>
              </a:r>
              <a:r>
                <a:rPr kumimoji="1" lang="zh-CN" altLang="en-US" sz="1400" b="1" dirty="0" smtClean="0">
                  <a:ln w="18000">
                    <a:solidFill>
                      <a:schemeClr val="accent2">
                        <a:satMod val="140000"/>
                      </a:schemeClr>
                    </a:solidFill>
                    <a:prstDash val="solid"/>
                    <a:miter lim="800000"/>
                  </a:ln>
                  <a:solidFill>
                    <a:schemeClr val="bg1">
                      <a:lumMod val="95000"/>
                    </a:schemeClr>
                  </a:solidFill>
                  <a:effectLst>
                    <a:outerShdw blurRad="25500" dist="23000" dir="7020000" algn="tl">
                      <a:srgbClr val="000000">
                        <a:alpha val="50000"/>
                      </a:srgbClr>
                    </a:outerShdw>
                  </a:effectLst>
                  <a:latin typeface="Microsoft YaHei" charset="-122"/>
                  <a:ea typeface="Microsoft YaHei" charset="-122"/>
                  <a:cs typeface="Microsoft YaHei" charset="-122"/>
                </a:rPr>
                <a:t>*</a:t>
              </a:r>
              <a:endParaRPr kumimoji="1" lang="en-US" altLang="zh-CN" sz="1400" b="1" dirty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solidFill>
                  <a:schemeClr val="bg1">
                    <a:lumMod val="95000"/>
                  </a:schemeClr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  <a:latin typeface="Microsoft YaHei" charset="-122"/>
                <a:ea typeface="Microsoft YaHei" charset="-122"/>
                <a:cs typeface="Microsoft YaHei" charset="-122"/>
              </a:endParaRPr>
            </a:p>
            <a:p>
              <a:r>
                <a:rPr kumimoji="1" lang="en-US" altLang="zh-CN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Apache Ranger</a:t>
              </a:r>
              <a:endPara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65" name="组 64"/>
          <p:cNvGrpSpPr/>
          <p:nvPr/>
        </p:nvGrpSpPr>
        <p:grpSpPr>
          <a:xfrm>
            <a:off x="11610293" y="677139"/>
            <a:ext cx="1973731" cy="1970305"/>
            <a:chOff x="2176582" y="506248"/>
            <a:chExt cx="1973731" cy="1970305"/>
          </a:xfrm>
        </p:grpSpPr>
        <p:sp>
          <p:nvSpPr>
            <p:cNvPr id="66" name="文本框 65"/>
            <p:cNvSpPr txBox="1"/>
            <p:nvPr/>
          </p:nvSpPr>
          <p:spPr>
            <a:xfrm>
              <a:off x="2461482" y="506248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800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数据保护</a:t>
              </a:r>
            </a:p>
          </p:txBody>
        </p:sp>
        <p:sp>
          <p:nvSpPr>
            <p:cNvPr id="67" name="矩形 66"/>
            <p:cNvSpPr/>
            <p:nvPr/>
          </p:nvSpPr>
          <p:spPr>
            <a:xfrm>
              <a:off x="2214822" y="871857"/>
              <a:ext cx="1650237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3">
                <a:hueOff val="11250266"/>
                <a:satOff val="-16880"/>
                <a:lumOff val="-2745"/>
                <a:alphaOff val="0"/>
              </a:schemeClr>
            </a:lnRef>
            <a:fillRef idx="1">
              <a:schemeClr val="accent3">
                <a:hueOff val="11250266"/>
                <a:satOff val="-16880"/>
                <a:lumOff val="-2745"/>
                <a:alphaOff val="0"/>
              </a:schemeClr>
            </a:fillRef>
            <a:effectRef idx="0">
              <a:schemeClr val="accent3">
                <a:hueOff val="11250266"/>
                <a:satOff val="-16880"/>
                <a:lumOff val="-2745"/>
                <a:alphaOff val="0"/>
              </a:schemeClr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68" name="文本框 67"/>
            <p:cNvSpPr txBox="1"/>
            <p:nvPr/>
          </p:nvSpPr>
          <p:spPr>
            <a:xfrm>
              <a:off x="2181023" y="929384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6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技术概念</a:t>
              </a:r>
              <a:endParaRPr kumimoji="1" lang="zh-CN" altLang="en-US" sz="16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2349820" y="1214971"/>
              <a:ext cx="180049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400">
                  <a:solidFill>
                    <a:schemeClr val="bg1">
                      <a:lumMod val="50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加密解密、数字水印</a:t>
              </a:r>
              <a:endParaRPr kumimoji="1" lang="zh-CN" altLang="en-US" sz="1400" dirty="0">
                <a:solidFill>
                  <a:schemeClr val="bg1">
                    <a:lumMod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2176582" y="1569514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6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技术实现</a:t>
              </a:r>
              <a:endParaRPr kumimoji="1" lang="zh-CN" altLang="en-US" sz="16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2363299" y="1953333"/>
              <a:ext cx="163737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400" dirty="0" smtClean="0">
                  <a:solidFill>
                    <a:schemeClr val="bg1">
                      <a:lumMod val="95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数字水印</a:t>
              </a:r>
              <a:r>
                <a:rPr kumimoji="1" lang="zh-CN" altLang="en-US" sz="1400" b="1" dirty="0" smtClean="0">
                  <a:ln w="18000">
                    <a:solidFill>
                      <a:schemeClr val="accent2">
                        <a:satMod val="140000"/>
                      </a:schemeClr>
                    </a:solidFill>
                    <a:prstDash val="solid"/>
                    <a:miter lim="800000"/>
                  </a:ln>
                  <a:solidFill>
                    <a:schemeClr val="bg1">
                      <a:lumMod val="95000"/>
                    </a:schemeClr>
                  </a:solidFill>
                  <a:effectLst>
                    <a:outerShdw blurRad="25500" dist="23000" dir="7020000" algn="tl">
                      <a:srgbClr val="000000">
                        <a:alpha val="50000"/>
                      </a:srgbClr>
                    </a:outerShdw>
                  </a:effectLst>
                  <a:latin typeface="Microsoft YaHei" charset="-122"/>
                  <a:ea typeface="Microsoft YaHei" charset="-122"/>
                  <a:cs typeface="Microsoft YaHei" charset="-122"/>
                </a:rPr>
                <a:t>*</a:t>
              </a:r>
              <a:endParaRPr kumimoji="1" lang="en-US" altLang="zh-CN" sz="14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solidFill>
                  <a:schemeClr val="bg1">
                    <a:lumMod val="95000"/>
                  </a:schemeClr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  <a:latin typeface="Microsoft YaHei" charset="-122"/>
                <a:ea typeface="Microsoft YaHei" charset="-122"/>
                <a:cs typeface="Microsoft YaHei" charset="-122"/>
              </a:endParaRPr>
            </a:p>
            <a:p>
              <a:r>
                <a:rPr kumimoji="1" lang="en-US" altLang="zh-CN" sz="1400" dirty="0">
                  <a:solidFill>
                    <a:schemeClr val="bg1">
                      <a:lumMod val="50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HDFS </a:t>
              </a:r>
              <a:r>
                <a:rPr kumimoji="1" lang="en-US" altLang="zh-CN" sz="1400" dirty="0" smtClean="0">
                  <a:solidFill>
                    <a:schemeClr val="bg1">
                      <a:lumMod val="50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Encryption</a:t>
              </a:r>
              <a:endParaRPr kumimoji="1" lang="zh-CN" altLang="en-US" sz="1400" dirty="0">
                <a:solidFill>
                  <a:schemeClr val="bg1">
                    <a:lumMod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cxnSp>
        <p:nvCxnSpPr>
          <p:cNvPr id="8" name="直线连接符 7"/>
          <p:cNvCxnSpPr/>
          <p:nvPr/>
        </p:nvCxnSpPr>
        <p:spPr>
          <a:xfrm>
            <a:off x="3240460" y="1103752"/>
            <a:ext cx="0" cy="1179773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线连接符 71"/>
          <p:cNvCxnSpPr/>
          <p:nvPr/>
        </p:nvCxnSpPr>
        <p:spPr>
          <a:xfrm>
            <a:off x="7056884" y="1042748"/>
            <a:ext cx="0" cy="1179773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线连接符 72"/>
          <p:cNvCxnSpPr/>
          <p:nvPr/>
        </p:nvCxnSpPr>
        <p:spPr>
          <a:xfrm>
            <a:off x="10673749" y="1088467"/>
            <a:ext cx="0" cy="1179773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图片 3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1575" y="2929"/>
            <a:ext cx="1800225" cy="447675"/>
          </a:xfrm>
          <a:prstGeom prst="rect">
            <a:avLst/>
          </a:prstGeom>
        </p:spPr>
      </p:pic>
      <p:pic>
        <p:nvPicPr>
          <p:cNvPr id="39" name="图片 3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70848" y="52226"/>
            <a:ext cx="1097479" cy="394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602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4464596" y="71999"/>
            <a:ext cx="6612272" cy="468049"/>
          </a:xfrm>
          <a:ln>
            <a:noFill/>
          </a:ln>
        </p:spPr>
        <p:txBody>
          <a:bodyPr>
            <a:noAutofit/>
          </a:bodyPr>
          <a:lstStyle/>
          <a:p>
            <a:r>
              <a:rPr lang="zh-CN" altLang="en-US" sz="2000" b="1" dirty="0">
                <a:latin typeface="Microsoft YaHei" charset="-122"/>
                <a:ea typeface="Microsoft YaHei" charset="-122"/>
                <a:cs typeface="Microsoft YaHei" charset="-122"/>
              </a:rPr>
              <a:t>大数据</a:t>
            </a:r>
            <a:r>
              <a:rPr lang="zh-CN" altLang="en-US" sz="2000" b="1" dirty="0" smtClean="0">
                <a:latin typeface="Microsoft YaHei" charset="-122"/>
                <a:ea typeface="Microsoft YaHei" charset="-122"/>
                <a:cs typeface="Microsoft YaHei" charset="-122"/>
              </a:rPr>
              <a:t>安全策略 </a:t>
            </a:r>
            <a:r>
              <a:rPr lang="en-US" altLang="zh-CN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-</a:t>
            </a:r>
            <a:r>
              <a:rPr lang="zh-CN" alt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 边界安全（</a:t>
            </a:r>
            <a:r>
              <a:rPr lang="en-US" altLang="zh-CN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 Walled Garden </a:t>
            </a:r>
            <a:r>
              <a:rPr lang="zh-CN" alt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）</a:t>
            </a:r>
            <a:endParaRPr lang="zh-CN" altLang="en-US" sz="1600" b="1" dirty="0">
              <a:solidFill>
                <a:schemeClr val="bg1">
                  <a:lumMod val="5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grpSp>
        <p:nvGrpSpPr>
          <p:cNvPr id="6" name="组 5"/>
          <p:cNvGrpSpPr/>
          <p:nvPr/>
        </p:nvGrpSpPr>
        <p:grpSpPr>
          <a:xfrm>
            <a:off x="8569052" y="684064"/>
            <a:ext cx="1951399" cy="1951399"/>
            <a:chOff x="10945316" y="684064"/>
            <a:chExt cx="1951399" cy="1951399"/>
          </a:xfrm>
        </p:grpSpPr>
        <p:sp>
          <p:nvSpPr>
            <p:cNvPr id="34" name="椭圆 33"/>
            <p:cNvSpPr/>
            <p:nvPr/>
          </p:nvSpPr>
          <p:spPr>
            <a:xfrm>
              <a:off x="10945316" y="684064"/>
              <a:ext cx="1951399" cy="1951399"/>
            </a:xfrm>
            <a:prstGeom prst="ellipse">
              <a:avLst/>
            </a:prstGeom>
            <a:solidFill>
              <a:srgbClr val="268FCA"/>
            </a:solidFill>
            <a:ln>
              <a:solidFill>
                <a:srgbClr val="268FCA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36" name="椭圆 35"/>
            <p:cNvSpPr/>
            <p:nvPr/>
          </p:nvSpPr>
          <p:spPr>
            <a:xfrm>
              <a:off x="11103624" y="883419"/>
              <a:ext cx="1641892" cy="160084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grpSp>
          <p:nvGrpSpPr>
            <p:cNvPr id="42" name="组 41"/>
            <p:cNvGrpSpPr/>
            <p:nvPr/>
          </p:nvGrpSpPr>
          <p:grpSpPr>
            <a:xfrm>
              <a:off x="11624738" y="1077444"/>
              <a:ext cx="544714" cy="578005"/>
              <a:chOff x="6184011" y="2065841"/>
              <a:chExt cx="846221" cy="897938"/>
            </a:xfrm>
          </p:grpSpPr>
          <p:sp>
            <p:nvSpPr>
              <p:cNvPr id="48" name="罐形 47"/>
              <p:cNvSpPr/>
              <p:nvPr/>
            </p:nvSpPr>
            <p:spPr>
              <a:xfrm>
                <a:off x="6184011" y="2065841"/>
                <a:ext cx="541421" cy="625642"/>
              </a:xfrm>
              <a:prstGeom prst="can">
                <a:avLst/>
              </a:prstGeom>
              <a:solidFill>
                <a:srgbClr val="3E49EA"/>
              </a:solidFill>
              <a:ln>
                <a:solidFill>
                  <a:srgbClr val="3E49EA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schemeClr val="bg1">
                      <a:lumMod val="95000"/>
                    </a:schemeClr>
                  </a:solidFill>
                </a:endParaRPr>
              </a:p>
            </p:txBody>
          </p:sp>
          <p:sp>
            <p:nvSpPr>
              <p:cNvPr id="49" name="罐形 48"/>
              <p:cNvSpPr/>
              <p:nvPr/>
            </p:nvSpPr>
            <p:spPr>
              <a:xfrm>
                <a:off x="6336411" y="2185737"/>
                <a:ext cx="541421" cy="625642"/>
              </a:xfrm>
              <a:prstGeom prst="can">
                <a:avLst/>
              </a:prstGeom>
              <a:solidFill>
                <a:srgbClr val="3E49EA"/>
              </a:solidFill>
              <a:ln>
                <a:solidFill>
                  <a:srgbClr val="3E49EA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schemeClr val="bg1">
                      <a:lumMod val="95000"/>
                    </a:schemeClr>
                  </a:solidFill>
                </a:endParaRPr>
              </a:p>
            </p:txBody>
          </p:sp>
          <p:sp>
            <p:nvSpPr>
              <p:cNvPr id="50" name="罐形 49"/>
              <p:cNvSpPr/>
              <p:nvPr/>
            </p:nvSpPr>
            <p:spPr>
              <a:xfrm>
                <a:off x="6488811" y="2338137"/>
                <a:ext cx="541421" cy="625642"/>
              </a:xfrm>
              <a:prstGeom prst="can">
                <a:avLst/>
              </a:prstGeom>
              <a:solidFill>
                <a:srgbClr val="3E49EA"/>
              </a:solidFill>
              <a:ln>
                <a:solidFill>
                  <a:srgbClr val="3E49EA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schemeClr val="bg1">
                      <a:lumMod val="95000"/>
                    </a:schemeClr>
                  </a:solidFill>
                </a:endParaRPr>
              </a:p>
            </p:txBody>
          </p:sp>
        </p:grpSp>
        <p:sp>
          <p:nvSpPr>
            <p:cNvPr id="51" name="文本框 50"/>
            <p:cNvSpPr txBox="1"/>
            <p:nvPr/>
          </p:nvSpPr>
          <p:spPr>
            <a:xfrm>
              <a:off x="11342617" y="1827481"/>
              <a:ext cx="114810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6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Database</a:t>
              </a:r>
              <a:r>
                <a:rPr kumimoji="1" lang="zh-CN" altLang="en-US" sz="16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 </a:t>
              </a:r>
              <a:r>
                <a:rPr kumimoji="1" lang="en-US" altLang="zh-CN" sz="16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Cluster</a:t>
              </a:r>
              <a:endParaRPr kumimoji="1" lang="zh-CN" altLang="en-US" sz="1600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7" name="组 6"/>
          <p:cNvGrpSpPr/>
          <p:nvPr/>
        </p:nvGrpSpPr>
        <p:grpSpPr>
          <a:xfrm>
            <a:off x="4349130" y="1692659"/>
            <a:ext cx="1468097" cy="128211"/>
            <a:chOff x="6392101" y="1699270"/>
            <a:chExt cx="1468097" cy="128211"/>
          </a:xfrm>
        </p:grpSpPr>
        <p:sp>
          <p:nvSpPr>
            <p:cNvPr id="53" name="矩形 52"/>
            <p:cNvSpPr/>
            <p:nvPr/>
          </p:nvSpPr>
          <p:spPr>
            <a:xfrm>
              <a:off x="6392101" y="1699270"/>
              <a:ext cx="1468097" cy="128211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/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 flipV="1">
              <a:off x="6419090" y="1714579"/>
              <a:ext cx="619577" cy="9437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/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 flipV="1">
              <a:off x="7081069" y="1714578"/>
              <a:ext cx="352885" cy="94371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/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 flipV="1">
              <a:off x="7476356" y="1711557"/>
              <a:ext cx="352885" cy="94371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/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sp>
        <p:nvSpPr>
          <p:cNvPr id="57" name="右箭头 56"/>
          <p:cNvSpPr/>
          <p:nvPr/>
        </p:nvSpPr>
        <p:spPr>
          <a:xfrm>
            <a:off x="3177992" y="1738342"/>
            <a:ext cx="868081" cy="60978"/>
          </a:xfrm>
          <a:prstGeom prst="rightArrow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8" name="右箭头 57"/>
          <p:cNvSpPr/>
          <p:nvPr/>
        </p:nvSpPr>
        <p:spPr>
          <a:xfrm>
            <a:off x="6090768" y="1738339"/>
            <a:ext cx="868081" cy="60978"/>
          </a:xfrm>
          <a:prstGeom prst="rightArrow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3934170" y="839253"/>
            <a:ext cx="247336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en-US" altLang="zh-CN" sz="1400" dirty="0" smtClean="0">
                <a:solidFill>
                  <a:schemeClr val="bg1">
                    <a:lumMod val="9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Firewall</a:t>
            </a:r>
            <a:r>
              <a:rPr kumimoji="1" lang="zh-CN" altLang="en-US" sz="1400" dirty="0" smtClean="0">
                <a:solidFill>
                  <a:schemeClr val="bg1">
                    <a:lumMod val="9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kumimoji="1" lang="en-US" altLang="zh-CN" sz="1400" dirty="0" smtClean="0">
                <a:solidFill>
                  <a:schemeClr val="bg1">
                    <a:lumMod val="9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&amp; Rules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sz="1400" dirty="0" smtClean="0">
                <a:solidFill>
                  <a:schemeClr val="bg1">
                    <a:lumMod val="9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Network</a:t>
            </a:r>
            <a:r>
              <a:rPr kumimoji="1" lang="zh-CN" altLang="en-US" sz="1400" dirty="0" smtClean="0">
                <a:solidFill>
                  <a:schemeClr val="bg1">
                    <a:lumMod val="9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kumimoji="1" lang="en-US" altLang="zh-CN" sz="1400" dirty="0" smtClean="0">
                <a:solidFill>
                  <a:schemeClr val="bg1">
                    <a:lumMod val="9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Segmentation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sz="1400" dirty="0" smtClean="0">
                <a:solidFill>
                  <a:schemeClr val="bg1">
                    <a:lumMod val="9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Identity</a:t>
            </a:r>
            <a:r>
              <a:rPr kumimoji="1" lang="zh-CN" altLang="en-US" sz="1400" dirty="0" smtClean="0">
                <a:solidFill>
                  <a:schemeClr val="bg1">
                    <a:lumMod val="9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kumimoji="1" lang="en-US" altLang="zh-CN" sz="1400" dirty="0" smtClean="0">
                <a:solidFill>
                  <a:schemeClr val="bg1">
                    <a:lumMod val="9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Management</a:t>
            </a:r>
            <a:endParaRPr kumimoji="1" lang="zh-CN" altLang="en-US" sz="1400" dirty="0">
              <a:solidFill>
                <a:schemeClr val="bg1">
                  <a:lumMod val="95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4046337" y="1984488"/>
            <a:ext cx="16644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en-US" altLang="zh-CN" sz="1400" dirty="0" smtClean="0">
                <a:solidFill>
                  <a:schemeClr val="bg1">
                    <a:lumMod val="9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Data</a:t>
            </a:r>
            <a:r>
              <a:rPr kumimoji="1" lang="zh-CN" altLang="en-US" sz="1400" dirty="0" smtClean="0">
                <a:solidFill>
                  <a:schemeClr val="bg1">
                    <a:lumMod val="9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kumimoji="1" lang="en-US" altLang="zh-CN" sz="1400" dirty="0" smtClean="0">
                <a:solidFill>
                  <a:schemeClr val="bg1">
                    <a:lumMod val="9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Proxy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sz="1400" dirty="0" smtClean="0">
                <a:solidFill>
                  <a:schemeClr val="bg1">
                    <a:lumMod val="9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Data</a:t>
            </a:r>
            <a:r>
              <a:rPr kumimoji="1" lang="zh-CN" altLang="en-US" sz="1400" dirty="0" smtClean="0">
                <a:solidFill>
                  <a:schemeClr val="bg1">
                    <a:lumMod val="9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kumimoji="1" lang="en-US" altLang="zh-CN" sz="1400" dirty="0" smtClean="0">
                <a:solidFill>
                  <a:schemeClr val="bg1">
                    <a:lumMod val="9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Gateway</a:t>
            </a: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1575" y="2929"/>
            <a:ext cx="1800225" cy="447675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70848" y="52226"/>
            <a:ext cx="1097479" cy="394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074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 animBg="1"/>
      <p:bldP spid="5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4464596" y="71999"/>
            <a:ext cx="6612272" cy="468049"/>
          </a:xfrm>
          <a:ln>
            <a:noFill/>
          </a:ln>
        </p:spPr>
        <p:txBody>
          <a:bodyPr>
            <a:noAutofit/>
          </a:bodyPr>
          <a:lstStyle/>
          <a:p>
            <a:r>
              <a:rPr lang="zh-CN" altLang="en-US" sz="2000" b="1" dirty="0">
                <a:latin typeface="Microsoft YaHei" charset="-122"/>
                <a:ea typeface="Microsoft YaHei" charset="-122"/>
                <a:cs typeface="Microsoft YaHei" charset="-122"/>
              </a:rPr>
              <a:t>大数据</a:t>
            </a:r>
            <a:r>
              <a:rPr lang="zh-CN" altLang="en-US" sz="2000" b="1" dirty="0" smtClean="0">
                <a:latin typeface="Microsoft YaHei" charset="-122"/>
                <a:ea typeface="Microsoft YaHei" charset="-122"/>
                <a:cs typeface="Microsoft YaHei" charset="-122"/>
              </a:rPr>
              <a:t>安全策略 </a:t>
            </a:r>
            <a:r>
              <a:rPr lang="en-US" altLang="zh-CN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-</a:t>
            </a:r>
            <a:r>
              <a:rPr lang="zh-CN" alt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 边界</a:t>
            </a:r>
            <a:r>
              <a:rPr lang="zh-CN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安全：</a:t>
            </a:r>
            <a:r>
              <a:rPr lang="en-US" altLang="zh-CN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Data Proxy </a:t>
            </a:r>
            <a:r>
              <a:rPr lang="zh-CN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数据网关</a:t>
            </a:r>
            <a:endParaRPr lang="zh-CN" altLang="en-US" sz="1600" b="1" dirty="0">
              <a:solidFill>
                <a:schemeClr val="bg1">
                  <a:lumMod val="5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220" y="540048"/>
            <a:ext cx="12169452" cy="2181061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1575" y="2929"/>
            <a:ext cx="1800225" cy="44767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70848" y="52226"/>
            <a:ext cx="1097479" cy="394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793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4464596" y="71999"/>
            <a:ext cx="6612272" cy="468049"/>
          </a:xfrm>
          <a:ln>
            <a:noFill/>
          </a:ln>
        </p:spPr>
        <p:txBody>
          <a:bodyPr>
            <a:noAutofit/>
          </a:bodyPr>
          <a:lstStyle/>
          <a:p>
            <a:r>
              <a:rPr lang="zh-CN" altLang="en-US" sz="2000" b="1" dirty="0">
                <a:latin typeface="Microsoft YaHei" charset="-122"/>
                <a:ea typeface="Microsoft YaHei" charset="-122"/>
                <a:cs typeface="Microsoft YaHei" charset="-122"/>
              </a:rPr>
              <a:t>大数据</a:t>
            </a:r>
            <a:r>
              <a:rPr lang="zh-CN" altLang="en-US" sz="2000" b="1" dirty="0" smtClean="0">
                <a:latin typeface="Microsoft YaHei" charset="-122"/>
                <a:ea typeface="Microsoft YaHei" charset="-122"/>
                <a:cs typeface="Microsoft YaHei" charset="-122"/>
              </a:rPr>
              <a:t>安全策略 </a:t>
            </a:r>
            <a:r>
              <a:rPr lang="en-US" altLang="zh-CN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-</a:t>
            </a:r>
            <a:r>
              <a:rPr lang="zh-CN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访问控制：基于</a:t>
            </a:r>
            <a:r>
              <a:rPr lang="en-US" altLang="zh-CN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POXIS &amp; ACLs</a:t>
            </a:r>
            <a:endParaRPr lang="zh-CN" altLang="en-US" sz="1600" b="1" dirty="0">
              <a:solidFill>
                <a:schemeClr val="bg1">
                  <a:lumMod val="5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9433148" y="576923"/>
            <a:ext cx="4013919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基本</a:t>
            </a:r>
            <a:r>
              <a:rPr lang="en-US" altLang="zh-CN" sz="18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ACLs</a:t>
            </a:r>
            <a:endParaRPr lang="en-US" altLang="zh-CN" sz="18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lvl="1">
              <a:lnSpc>
                <a:spcPct val="150000"/>
              </a:lnSpc>
            </a:pPr>
            <a:r>
              <a:rPr lang="zh-CN" altLang="en-US" sz="14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默认根目录权限</a:t>
            </a:r>
            <a:r>
              <a:rPr lang="en-US" altLang="zh-CN" sz="14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- 755, Owner</a:t>
            </a:r>
            <a:r>
              <a:rPr lang="en-US" altLang="zh-CN" sz="14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sz="14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- </a:t>
            </a:r>
            <a:r>
              <a:rPr lang="en-US" altLang="zh-CN" sz="1400" dirty="0" err="1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hadoop</a:t>
            </a:r>
            <a:endParaRPr lang="en-US" altLang="zh-CN" sz="14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lvl="1">
              <a:lnSpc>
                <a:spcPct val="150000"/>
              </a:lnSpc>
            </a:pPr>
            <a:r>
              <a:rPr lang="zh-CN" altLang="en-US" sz="14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隐私目录权限为</a:t>
            </a:r>
            <a:r>
              <a:rPr lang="en-US" altLang="zh-CN" sz="14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700, </a:t>
            </a:r>
            <a:r>
              <a:rPr lang="zh-CN" altLang="en-US" sz="14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仅自己可见</a:t>
            </a:r>
            <a:endParaRPr lang="en-US" altLang="zh-CN" sz="14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lvl="1">
              <a:lnSpc>
                <a:spcPct val="150000"/>
              </a:lnSpc>
            </a:pPr>
            <a:r>
              <a:rPr lang="zh-CN" altLang="en-US" sz="14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例外情况（其它用户或其它组）使用</a:t>
            </a:r>
            <a:r>
              <a:rPr lang="en-US" altLang="zh-CN" sz="14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ACLs</a:t>
            </a:r>
            <a:endParaRPr lang="en-US" altLang="zh-CN" sz="14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652941" y="580763"/>
            <a:ext cx="4263988" cy="180049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基本安全设置</a:t>
            </a:r>
            <a:endParaRPr lang="en-US" altLang="zh-CN" sz="1800" dirty="0" smtClean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sz="1400" dirty="0" err="1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dfs.hosts</a:t>
            </a:r>
            <a:r>
              <a:rPr lang="zh-CN" altLang="en-US" sz="14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zh-CN" altLang="en-US" sz="14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启用白名单</a:t>
            </a:r>
            <a:endParaRPr lang="en-US" altLang="zh-CN" sz="1400" dirty="0" smtClean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sz="14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Disable proxy user</a:t>
            </a:r>
          </a:p>
          <a:p>
            <a:pPr lvl="1">
              <a:lnSpc>
                <a:spcPct val="150000"/>
              </a:lnSpc>
            </a:pPr>
            <a:r>
              <a:rPr lang="en-US" altLang="zh-CN" sz="1400" dirty="0" err="1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iptables</a:t>
            </a:r>
            <a:r>
              <a:rPr lang="zh-CN" altLang="en-US" sz="14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sz="14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&amp;</a:t>
            </a:r>
            <a:r>
              <a:rPr lang="zh-CN" altLang="en-US" sz="14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sz="14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rules</a:t>
            </a:r>
            <a:r>
              <a:rPr lang="zh-CN" altLang="en-US" sz="14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（</a:t>
            </a:r>
            <a:r>
              <a:rPr lang="en-US" altLang="zh-CN" sz="14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NN</a:t>
            </a:r>
            <a:r>
              <a:rPr lang="zh-CN" altLang="en-US" sz="14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、</a:t>
            </a:r>
            <a:r>
              <a:rPr lang="en-US" altLang="zh-CN" sz="14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ZK</a:t>
            </a:r>
            <a:r>
              <a:rPr lang="zh-CN" altLang="en-US" sz="14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、</a:t>
            </a:r>
            <a:r>
              <a:rPr lang="en-US" altLang="zh-CN" sz="14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JN</a:t>
            </a:r>
            <a:r>
              <a:rPr lang="zh-CN" altLang="en-US" sz="14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）安全防护</a:t>
            </a:r>
            <a:endParaRPr lang="en-US" altLang="zh-CN" sz="1800" dirty="0" smtClean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lvl="1">
              <a:lnSpc>
                <a:spcPct val="150000"/>
              </a:lnSpc>
            </a:pPr>
            <a:r>
              <a:rPr lang="zh-CN" altLang="en-US" sz="14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私钥管控</a:t>
            </a:r>
            <a:endParaRPr lang="en-US" altLang="zh-CN" sz="14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4888020" y="576923"/>
            <a:ext cx="3936334" cy="21236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基本安全设置</a:t>
            </a:r>
            <a:endParaRPr lang="en-US" altLang="zh-CN" sz="1800" dirty="0" smtClean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sz="1400" dirty="0" err="1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dfs.datanode.data.dir.perm</a:t>
            </a:r>
            <a:r>
              <a:rPr lang="zh-CN" altLang="en-US" sz="14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sz="14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= 700</a:t>
            </a:r>
          </a:p>
          <a:p>
            <a:pPr lvl="1">
              <a:lnSpc>
                <a:spcPct val="150000"/>
              </a:lnSpc>
            </a:pPr>
            <a:r>
              <a:rPr lang="en-US" altLang="zh-CN" sz="1400" dirty="0" err="1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hadoop.security.authorization</a:t>
            </a:r>
            <a:r>
              <a:rPr lang="zh-CN" altLang="en-US" sz="14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sz="14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=</a:t>
            </a:r>
            <a:r>
              <a:rPr lang="zh-CN" altLang="en-US" sz="14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sz="14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true</a:t>
            </a:r>
            <a:r>
              <a:rPr lang="zh-CN" altLang="en-US" sz="14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endParaRPr lang="en-US" altLang="zh-CN" sz="1400" dirty="0" smtClean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sz="1400" dirty="0" err="1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dfs.permitions</a:t>
            </a:r>
            <a:r>
              <a:rPr lang="en-US" altLang="zh-CN" sz="14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= true</a:t>
            </a:r>
          </a:p>
          <a:p>
            <a:pPr lvl="1">
              <a:lnSpc>
                <a:spcPct val="150000"/>
              </a:lnSpc>
            </a:pPr>
            <a:r>
              <a:rPr lang="en-US" altLang="zh-CN" sz="1400" dirty="0" err="1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Fs.permissions.umask</a:t>
            </a:r>
            <a:r>
              <a:rPr lang="en-US" altLang="zh-CN" sz="14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-mode= 022</a:t>
            </a:r>
          </a:p>
          <a:p>
            <a:pPr lvl="1">
              <a:lnSpc>
                <a:spcPct val="150000"/>
              </a:lnSpc>
            </a:pPr>
            <a:r>
              <a:rPr lang="en-US" altLang="zh-CN" sz="1400" dirty="0" err="1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dfs.namenode.acls.enabled</a:t>
            </a:r>
            <a:r>
              <a:rPr lang="en-US" altLang="zh-CN" sz="14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= true</a:t>
            </a: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1575" y="2929"/>
            <a:ext cx="1800225" cy="447675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70848" y="52226"/>
            <a:ext cx="1097479" cy="394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829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4464596" y="71999"/>
            <a:ext cx="6612272" cy="468049"/>
          </a:xfrm>
          <a:ln>
            <a:noFill/>
          </a:ln>
        </p:spPr>
        <p:txBody>
          <a:bodyPr>
            <a:noAutofit/>
          </a:bodyPr>
          <a:lstStyle/>
          <a:p>
            <a:r>
              <a:rPr lang="zh-CN" altLang="en-US" sz="2000" b="1" dirty="0">
                <a:latin typeface="Microsoft YaHei" charset="-122"/>
                <a:ea typeface="Microsoft YaHei" charset="-122"/>
                <a:cs typeface="Microsoft YaHei" charset="-122"/>
              </a:rPr>
              <a:t>大数据</a:t>
            </a:r>
            <a:r>
              <a:rPr lang="zh-CN" altLang="en-US" sz="2000" b="1" dirty="0" smtClean="0">
                <a:latin typeface="Microsoft YaHei" charset="-122"/>
                <a:ea typeface="Microsoft YaHei" charset="-122"/>
                <a:cs typeface="Microsoft YaHei" charset="-122"/>
              </a:rPr>
              <a:t>安全策略  </a:t>
            </a:r>
            <a:r>
              <a:rPr lang="en-US" altLang="zh-CN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-</a:t>
            </a:r>
            <a:r>
              <a:rPr lang="zh-CN" alt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 日志</a:t>
            </a:r>
            <a:r>
              <a:rPr lang="zh-CN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审计：</a:t>
            </a:r>
            <a:r>
              <a:rPr lang="en-US" altLang="zh-CN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Hadoop</a:t>
            </a:r>
            <a:r>
              <a:rPr lang="zh-CN" alt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NameNode</a:t>
            </a:r>
            <a:r>
              <a:rPr lang="zh-CN" alt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 日志</a:t>
            </a:r>
            <a:r>
              <a:rPr lang="zh-CN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审计</a:t>
            </a:r>
            <a:endParaRPr lang="zh-CN" altLang="en-US" sz="1600" b="1" dirty="0">
              <a:solidFill>
                <a:schemeClr val="bg1">
                  <a:lumMod val="5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808412" y="753861"/>
            <a:ext cx="4536504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</a:t>
            </a:r>
            <a:endParaRPr lang="en-US" altLang="zh-CN" sz="18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户可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以随时设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置要审计的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r>
              <a:rPr lang="en-US" altLang="zh-CN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每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个目录的审计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的动作可以不相同</a:t>
            </a:r>
            <a:r>
              <a:rPr lang="en-US" altLang="zh-CN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增加和修改现有配置时</a:t>
            </a:r>
            <a:r>
              <a:rPr lang="en-US" altLang="zh-CN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不重启服务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425036" y="684611"/>
            <a:ext cx="568863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特点</a:t>
            </a:r>
            <a:endParaRPr lang="en-US" altLang="zh-CN" sz="1800" dirty="0" smtClean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sz="14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1. Name</a:t>
            </a:r>
            <a:r>
              <a:rPr lang="zh-CN" altLang="en-US" sz="14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sz="14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Node</a:t>
            </a:r>
            <a:r>
              <a:rPr lang="zh-CN" altLang="en-US" sz="14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请求频繁</a:t>
            </a:r>
            <a:r>
              <a:rPr lang="en-US" altLang="zh-CN" sz="14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, </a:t>
            </a:r>
            <a:r>
              <a:rPr lang="en-US" altLang="zh-CN" sz="1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GC</a:t>
            </a:r>
            <a:r>
              <a:rPr lang="zh-CN" altLang="en-US" sz="1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压力大</a:t>
            </a:r>
            <a:r>
              <a:rPr lang="en-US" altLang="zh-CN" sz="1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.</a:t>
            </a:r>
          </a:p>
          <a:p>
            <a:pPr lvl="1">
              <a:lnSpc>
                <a:spcPct val="150000"/>
              </a:lnSpc>
            </a:pPr>
            <a:r>
              <a:rPr lang="en-US" altLang="zh-CN" sz="14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2. </a:t>
            </a:r>
            <a:r>
              <a:rPr lang="zh-CN" altLang="en-US" sz="14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每个请求判断是否对操作进行审计</a:t>
            </a:r>
            <a:r>
              <a:rPr lang="en-US" altLang="zh-CN" sz="14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.</a:t>
            </a:r>
          </a:p>
          <a:p>
            <a:pPr lvl="1">
              <a:lnSpc>
                <a:spcPct val="150000"/>
              </a:lnSpc>
            </a:pPr>
            <a:r>
              <a:rPr lang="en-US" altLang="zh-CN" sz="14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3. </a:t>
            </a:r>
            <a:r>
              <a:rPr lang="zh-CN" altLang="en-US" sz="14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如何判断请求的路径是否需要审计是一个难点</a:t>
            </a:r>
            <a:r>
              <a:rPr lang="en-US" altLang="zh-CN" sz="14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.</a:t>
            </a:r>
            <a:endParaRPr lang="zh-CN" altLang="en-US" sz="14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cxnSp>
        <p:nvCxnSpPr>
          <p:cNvPr id="7" name="直线连接符 6"/>
          <p:cNvCxnSpPr/>
          <p:nvPr/>
        </p:nvCxnSpPr>
        <p:spPr>
          <a:xfrm>
            <a:off x="7344916" y="982166"/>
            <a:ext cx="0" cy="1179773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1575" y="2929"/>
            <a:ext cx="1800225" cy="44767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70848" y="52226"/>
            <a:ext cx="1097479" cy="394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926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4464596" y="71999"/>
            <a:ext cx="6612272" cy="468049"/>
          </a:xfrm>
          <a:ln>
            <a:noFill/>
          </a:ln>
        </p:spPr>
        <p:txBody>
          <a:bodyPr>
            <a:noAutofit/>
          </a:bodyPr>
          <a:lstStyle/>
          <a:p>
            <a:r>
              <a:rPr lang="zh-CN" altLang="en-US" sz="2000" b="1" dirty="0">
                <a:latin typeface="Microsoft YaHei" charset="-122"/>
                <a:ea typeface="Microsoft YaHei" charset="-122"/>
                <a:cs typeface="Microsoft YaHei" charset="-122"/>
              </a:rPr>
              <a:t>大数据</a:t>
            </a:r>
            <a:r>
              <a:rPr lang="zh-CN" altLang="en-US" sz="2000" b="1" dirty="0" smtClean="0">
                <a:latin typeface="Microsoft YaHei" charset="-122"/>
                <a:ea typeface="Microsoft YaHei" charset="-122"/>
                <a:cs typeface="Microsoft YaHei" charset="-122"/>
              </a:rPr>
              <a:t>安全策略  </a:t>
            </a:r>
            <a:r>
              <a:rPr lang="en-US" altLang="zh-CN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-</a:t>
            </a:r>
            <a:r>
              <a:rPr lang="zh-CN" alt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 日志</a:t>
            </a:r>
            <a:r>
              <a:rPr lang="zh-CN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审计：</a:t>
            </a:r>
            <a:r>
              <a:rPr lang="en-US" altLang="zh-CN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Hadoop</a:t>
            </a:r>
            <a:r>
              <a:rPr lang="zh-CN" alt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NameNode</a:t>
            </a:r>
            <a:r>
              <a:rPr lang="zh-CN" alt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 日志</a:t>
            </a:r>
            <a:r>
              <a:rPr lang="zh-CN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审计</a:t>
            </a:r>
            <a:endParaRPr lang="zh-CN" altLang="en-US" sz="1600" b="1" dirty="0">
              <a:solidFill>
                <a:schemeClr val="bg1">
                  <a:lumMod val="5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cxnSp>
        <p:nvCxnSpPr>
          <p:cNvPr id="7" name="直线连接符 6"/>
          <p:cNvCxnSpPr/>
          <p:nvPr/>
        </p:nvCxnSpPr>
        <p:spPr>
          <a:xfrm>
            <a:off x="7344916" y="1135563"/>
            <a:ext cx="0" cy="1179773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组 1"/>
          <p:cNvGrpSpPr/>
          <p:nvPr/>
        </p:nvGrpSpPr>
        <p:grpSpPr>
          <a:xfrm>
            <a:off x="7920980" y="773870"/>
            <a:ext cx="5637107" cy="1869279"/>
            <a:chOff x="7770732" y="702583"/>
            <a:chExt cx="5637107" cy="1869279"/>
          </a:xfrm>
        </p:grpSpPr>
        <p:sp>
          <p:nvSpPr>
            <p:cNvPr id="8" name="文本框 7"/>
            <p:cNvSpPr txBox="1"/>
            <p:nvPr/>
          </p:nvSpPr>
          <p:spPr>
            <a:xfrm>
              <a:off x="7770732" y="702583"/>
              <a:ext cx="2302940" cy="17389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</a:t>
              </a:r>
              <a:r>
                <a:rPr lang="en-US" altLang="zh-CN" sz="12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lass </a:t>
              </a:r>
              <a:r>
                <a:rPr lang="en-US" altLang="zh-CN" sz="1200" dirty="0" err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CharacterTree</a:t>
              </a:r>
              <a:r>
                <a:rPr lang="en-US" altLang="zh-CN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{</a:t>
              </a:r>
              <a:endParaRPr lang="zh-CN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2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char </a:t>
              </a:r>
              <a:r>
                <a:rPr lang="en-US" altLang="zh-CN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c; </a:t>
              </a:r>
              <a:endParaRPr lang="zh-CN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</a:t>
              </a:r>
              <a:r>
                <a:rPr lang="en-US" altLang="zh-CN" sz="12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200" dirty="0" err="1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CharacterTree</a:t>
              </a:r>
              <a:r>
                <a:rPr lang="en-US" altLang="zh-CN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[] </a:t>
              </a:r>
              <a:r>
                <a:rPr lang="en-US" altLang="zh-CN" sz="1200" dirty="0" err="1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subTree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；</a:t>
              </a:r>
              <a:endParaRPr lang="zh-CN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</a:t>
              </a:r>
              <a:r>
                <a:rPr lang="en-US" altLang="zh-CN" sz="12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200" dirty="0" err="1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boolean</a:t>
              </a:r>
              <a:r>
                <a:rPr lang="en-US" altLang="zh-CN" sz="12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leaf; </a:t>
              </a:r>
              <a:endParaRPr lang="zh-CN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</a:t>
              </a:r>
              <a:r>
                <a:rPr lang="en-US" altLang="zh-CN" sz="12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Set</a:t>
              </a:r>
              <a:r>
                <a:rPr lang="en-US" altLang="zh-CN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&lt;String&gt; </a:t>
              </a:r>
              <a:r>
                <a:rPr lang="en-US" altLang="zh-CN" sz="12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commands;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12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}</a:t>
              </a:r>
              <a:endParaRPr lang="zh-CN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0225236" y="702639"/>
              <a:ext cx="3096344" cy="7232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8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判定算法</a:t>
              </a:r>
              <a:endParaRPr lang="en-US" altLang="zh-CN" sz="18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  <a:p>
              <a:r>
                <a:rPr lang="zh-CN" altLang="en-US" sz="1400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树</a:t>
              </a: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的每层只有一个</a:t>
              </a:r>
              <a:r>
                <a:rPr lang="zh-CN" altLang="en-US" sz="1400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字符</a:t>
              </a:r>
              <a:endPara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0225236" y="1417700"/>
              <a:ext cx="3182603" cy="11541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8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性能分析</a:t>
              </a:r>
              <a:endParaRPr lang="en-US" altLang="zh-CN" sz="1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4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</a:t>
              </a:r>
              <a:r>
                <a:rPr lang="en-US" altLang="zh-CN" sz="1400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1. </a:t>
              </a:r>
              <a:r>
                <a:rPr lang="zh-CN" altLang="en-US" sz="1400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判断速度快，不多判断一个字符。</a:t>
              </a:r>
              <a:endParaRPr lang="en-US" altLang="zh-CN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400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</a:t>
              </a:r>
              <a:r>
                <a:rPr lang="en-US" altLang="zh-CN" sz="1400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 </a:t>
              </a:r>
              <a:r>
                <a:rPr lang="zh-CN" altLang="en-US" sz="1400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不产生临时字符串，减轻</a:t>
              </a:r>
              <a:r>
                <a:rPr lang="en-US" altLang="zh-CN" sz="1400" dirty="0" err="1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gc</a:t>
              </a:r>
              <a:r>
                <a:rPr lang="zh-CN" altLang="en-US" sz="1400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压力</a:t>
              </a: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</a:p>
          </p:txBody>
        </p:sp>
      </p:grpSp>
      <p:sp>
        <p:nvSpPr>
          <p:cNvPr id="11" name="文本框 10"/>
          <p:cNvSpPr txBox="1"/>
          <p:nvPr/>
        </p:nvSpPr>
        <p:spPr>
          <a:xfrm>
            <a:off x="367688" y="612056"/>
            <a:ext cx="6905220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技术实现</a:t>
            </a:r>
            <a:endParaRPr lang="en-US" altLang="zh-CN" sz="1800" dirty="0" smtClean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r>
              <a:rPr lang="en-US" altLang="zh-CN" sz="1200" dirty="0" err="1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dfs.namenode.audit.loggers</a:t>
            </a:r>
            <a:r>
              <a:rPr lang="zh-CN" altLang="en-US" sz="12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=</a:t>
            </a:r>
            <a:r>
              <a:rPr lang="zh-CN" altLang="en-US" sz="12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sz="1200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org.apache.hadoop.hdfs.namenode.NameNodeAuditLogger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288133" y="1374109"/>
            <a:ext cx="681856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&lt;audit-directory&gt;       </a:t>
            </a:r>
            <a:endParaRPr lang="en-US" altLang="zh-CN" sz="1200" dirty="0" smtClean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r>
              <a:rPr lang="zh-CN" altLang="en-US" sz="12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zh-CN" altLang="en-US" sz="12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   &lt;</a:t>
            </a:r>
            <a:r>
              <a:rPr lang="zh-CN" altLang="en-US" sz="12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path&gt;hdfs://localhost:8020/userpath&lt;/path&gt;        </a:t>
            </a:r>
            <a:r>
              <a:rPr lang="zh-CN" altLang="en-US" sz="12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  </a:t>
            </a:r>
            <a:endParaRPr lang="en-US" altLang="zh-CN" sz="1200" dirty="0" smtClean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r>
              <a:rPr lang="zh-CN" altLang="en-US" sz="12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zh-CN" altLang="en-US" sz="12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  &lt;</a:t>
            </a:r>
            <a:r>
              <a:rPr lang="zh-CN" altLang="en-US" sz="12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commands</a:t>
            </a:r>
            <a:r>
              <a:rPr lang="zh-CN" altLang="en-US" sz="12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&gt;</a:t>
            </a:r>
            <a:endParaRPr lang="en-US" altLang="zh-CN" sz="1200" dirty="0" smtClean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r>
              <a:rPr lang="zh-CN" altLang="en-US" sz="12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           rename</a:t>
            </a:r>
            <a:r>
              <a:rPr lang="zh-CN" altLang="en-US" sz="12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,open,delete,listStatus,create,setPermission,getfileinfo,</a:t>
            </a:r>
            <a:r>
              <a:rPr lang="zh-CN" altLang="en-US" sz="12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mkdirs</a:t>
            </a:r>
            <a:endParaRPr lang="en-US" altLang="zh-CN" sz="1200" dirty="0" smtClean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r>
              <a:rPr lang="zh-CN" altLang="en-US" sz="12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   &lt;</a:t>
            </a:r>
            <a:r>
              <a:rPr lang="zh-CN" altLang="en-US" sz="12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/commands</a:t>
            </a:r>
            <a:r>
              <a:rPr lang="zh-CN" altLang="en-US" sz="12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&gt;</a:t>
            </a:r>
            <a:endParaRPr lang="en-US" altLang="zh-CN" sz="1200" dirty="0" smtClean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r>
              <a:rPr lang="zh-CN" altLang="en-US" sz="12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&lt;</a:t>
            </a:r>
            <a:r>
              <a:rPr lang="zh-CN" altLang="en-US" sz="12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/audit-directory&gt;</a:t>
            </a: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1575" y="2929"/>
            <a:ext cx="1800225" cy="447675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70848" y="52226"/>
            <a:ext cx="1097479" cy="394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357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228</TotalTime>
  <Words>622</Words>
  <Application>Microsoft Office PowerPoint</Application>
  <PresentationFormat>自定义</PresentationFormat>
  <Paragraphs>150</Paragraphs>
  <Slides>13</Slides>
  <Notes>11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4" baseType="lpstr">
      <vt:lpstr>Office 主题​​</vt:lpstr>
      <vt:lpstr>开源大数据平台安全实践</vt:lpstr>
      <vt:lpstr>概念  -  何为”大数据安全”</vt:lpstr>
      <vt:lpstr>大数据安全与隐私保护  - “隐私泄露”是大数据安全首要风险</vt:lpstr>
      <vt:lpstr>大数据安全策略  - “大数据安全”的关注点</vt:lpstr>
      <vt:lpstr>大数据安全策略 - 边界安全（ Walled Garden ）</vt:lpstr>
      <vt:lpstr>大数据安全策略 - 边界安全：Data Proxy 数据网关</vt:lpstr>
      <vt:lpstr>大数据安全策略 -访问控制：基于POXIS &amp; ACLs</vt:lpstr>
      <vt:lpstr>大数据安全策略  - 日志审计：Hadoop NameNode 日志审计</vt:lpstr>
      <vt:lpstr>大数据安全策略  - 日志审计：Hadoop NameNode 日志审计</vt:lpstr>
      <vt:lpstr>大数据安全策略  - 日志审计： Hadoop集群分析</vt:lpstr>
      <vt:lpstr>大数据安全策略  - 日志审计： 血缘分析</vt:lpstr>
      <vt:lpstr>大数据安全策略  - 数据保护：数字水印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HRH</dc:creator>
  <cp:lastModifiedBy>HRH</cp:lastModifiedBy>
  <cp:revision>96</cp:revision>
  <dcterms:created xsi:type="dcterms:W3CDTF">2017-06-09T09:37:00Z</dcterms:created>
  <dcterms:modified xsi:type="dcterms:W3CDTF">2017-07-25T12:22:15Z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2052-10.1.0.6554</vt:lpwstr>
  </property>
</Properties>
</file>

<file path=docProps/thumbnail.jpeg>
</file>